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75" r:id="rId3"/>
  </p:sldMasterIdLst>
  <p:notesMasterIdLst>
    <p:notesMasterId r:id="rId14"/>
  </p:notesMasterIdLst>
  <p:sldIdLst>
    <p:sldId id="273" r:id="rId4"/>
    <p:sldId id="272" r:id="rId5"/>
    <p:sldId id="291" r:id="rId6"/>
    <p:sldId id="278" r:id="rId7"/>
    <p:sldId id="292" r:id="rId8"/>
    <p:sldId id="293" r:id="rId9"/>
    <p:sldId id="294" r:id="rId10"/>
    <p:sldId id="281" r:id="rId11"/>
    <p:sldId id="276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94C2"/>
    <a:srgbClr val="FAB930"/>
    <a:srgbClr val="143F72"/>
    <a:srgbClr val="969ACC"/>
    <a:srgbClr val="100B7A"/>
    <a:srgbClr val="E24B8A"/>
    <a:srgbClr val="96C353"/>
    <a:srgbClr val="9669A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7328" autoAdjust="0"/>
  </p:normalViewPr>
  <p:slideViewPr>
    <p:cSldViewPr snapToGrid="0" snapToObjects="1">
      <p:cViewPr varScale="1">
        <p:scale>
          <a:sx n="51" d="100"/>
          <a:sy n="51" d="100"/>
        </p:scale>
        <p:origin x="12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80E8-B093-4991-AE60-1EB043FEB13C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744F2-12A0-4A0A-8A54-46BB6D8A7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42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744F2-12A0-4A0A-8A54-46BB6D8A75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874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744F2-12A0-4A0A-8A54-46BB6D8A75A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8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744F2-12A0-4A0A-8A54-46BB6D8A75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606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744F2-12A0-4A0A-8A54-46BB6D8A75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897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744F2-12A0-4A0A-8A54-46BB6D8A75A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820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744F2-12A0-4A0A-8A54-46BB6D8A75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675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744F2-12A0-4A0A-8A54-46BB6D8A75A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70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744F2-12A0-4A0A-8A54-46BB6D8A75A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26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744F2-12A0-4A0A-8A54-46BB6D8A75A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064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744F2-12A0-4A0A-8A54-46BB6D8A75A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51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04A13-629D-DA47-A355-0318CA5E0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5482F-11A6-2E40-A68B-B42FECEFE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3108B-602C-994D-B837-0A2155BA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EBA2-3046-0746-9906-4A7D0BD7DD5C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BFB78-9776-0245-BCFB-3C1D7D04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56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59E54-3573-C447-85A8-0629A807E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9C00-5FFA-F04F-8FE8-9BDB8AA2D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5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B238A-288B-6E4B-9F5E-3D6C8D5F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4BF356-5B3F-EA40-A5EA-69D34D6D6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34005-298D-0940-8697-5707894FC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30218-13F8-7340-9A35-31B441F71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EBA2-3046-0746-9906-4A7D0BD7DD5C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2D81C-45AF-7141-A265-28EF99F70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56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54EA1-8DD2-6A43-95CD-D934CF7E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9C00-5FFA-F04F-8FE8-9BDB8AA2D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1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CF652-EC8D-5E4D-B541-482B8B24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D187F-9A47-9F49-9D8E-C19690E3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2E7F0-9B93-644B-AE8F-D7702F04E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EBA2-3046-0746-9906-4A7D0BD7DD5C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C8F99-AF7C-3F4A-8EF9-CED6D87B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56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169C3-0966-8042-988D-2B932C256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9C00-5FFA-F04F-8FE8-9BDB8AA2D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95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E3893D-627F-8445-8927-0F54138493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B6604-A859-2F4D-8CAF-B5E618A99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93D28-0ABE-DA4B-AD13-9D23C918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EBA2-3046-0746-9906-4A7D0BD7DD5C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C9412-E77F-374A-9623-7CF6481B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56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F2FB1-4174-B744-9C15-C7ABD66EB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9C00-5FFA-F04F-8FE8-9BDB8AA2D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72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E6B60-0CBD-1943-B49A-7899E405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1BDA3-35E0-3A45-AE7C-0C3FDE8B0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EBA2-3046-0746-9906-4A7D0BD7DD5C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1D4B9-9C01-B44B-AC6E-DC3D15698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7067D-A007-B74C-A9C4-10D7C738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9C00-5FFA-F04F-8FE8-9BDB8AA2D0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B1F6D2-841E-9243-B028-5EBF448990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0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663DB-5DAB-6A40-9FCA-CBC0EAFFE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C0B9E-D487-994A-8F62-88E67EA6D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34212-2463-3A40-97C6-08BE512BE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EBA2-3046-0746-9906-4A7D0BD7DD5C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81439-DE81-3744-B527-416EDA35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56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ABE61-8EC5-F148-86D1-A48D18BA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9C00-5FFA-F04F-8FE8-9BDB8AA2D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8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7D9D3-EE7F-4543-835A-81885A1B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97075-E502-3A4B-81D3-1DBF2DF43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E9F40-4B81-D146-A107-82A0A8A4C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EBA2-3046-0746-9906-4A7D0BD7DD5C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38D80-BB20-7143-B14E-896EA58E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56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FCFD9-0AD6-5C48-9D5C-F69A4126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9C00-5FFA-F04F-8FE8-9BDB8AA2D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3FD7-A43E-0F43-8379-AB495A453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5C626-248D-3B48-BF61-97734BC0D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95F36-65EC-F44A-AE45-C86E64482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8A200-82C5-CE40-A706-B35447CD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EBA2-3046-0746-9906-4A7D0BD7DD5C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F8759-6CAB-9848-9C7F-D6BF36002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56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330EA-2FF9-6F43-8ACB-432C97B0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9C00-5FFA-F04F-8FE8-9BDB8AA2D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2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C9336-1B85-D146-964D-16BE024B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D50DE-4D3D-164C-BA59-B23CB3868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145F4-BFD9-C047-BA71-57B8A509E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CB6A42-D865-7848-B033-4477B9AB9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4F1857-F425-2E44-984F-FB68E5C69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2A64B6-19AB-0D42-A5FD-0B2283C26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EBA2-3046-0746-9906-4A7D0BD7DD5C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B13DE8-9F2C-0F46-9D12-2D79A0BFE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56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C849FA-9A01-E74D-A689-1BB8E879D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9C00-5FFA-F04F-8FE8-9BDB8AA2D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51F58-F529-2646-9EF1-D6D2B0249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DC2F9F-4614-0641-A20C-34D76C3FB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EBA2-3046-0746-9906-4A7D0BD7DD5C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993-D0D2-DE4C-B043-8E116DA57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56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3BA36-6128-FA4D-AB66-B46A4498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9C00-5FFA-F04F-8FE8-9BDB8AA2D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9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A5021B-84E0-1240-8A00-99F0D920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EBA2-3046-0746-9906-4A7D0BD7DD5C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ED16F9-B5B6-0A43-89A1-8F64C5CF5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56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CAC12-B55F-3A45-8B1B-07DE2B74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9C00-5FFA-F04F-8FE8-9BDB8AA2D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4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7F51-2E24-0B4F-A9DA-0BD18BE9B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067FF-820C-8942-9474-A72EAF316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2FD3A-5EF2-7446-A120-268EC810D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2A6EB-3448-CE4F-AF1A-4D43B5C2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EBA2-3046-0746-9906-4A7D0BD7DD5C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19AB4-84C8-4E4C-AAF8-D57428480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56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2B896-BD26-DA4E-A2EF-0A8789631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9C00-5FFA-F04F-8FE8-9BDB8AA2D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2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E6B60-0CBD-1943-B49A-7899E405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1BDA3-35E0-3A45-AE7C-0C3FDE8B0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EBA2-3046-0746-9906-4A7D0BD7DD5C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1D4B9-9C01-B44B-AC6E-DC3D15698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7067D-A007-B74C-A9C4-10D7C738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9C00-5FFA-F04F-8FE8-9BDB8AA2D0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B1F6D2-841E-9243-B028-5EBF448990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2B80A7-6D2A-41AB-B724-2DA23DE9B2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1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19298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7F13278-820F-4E48-9439-C950BDFD6D9D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4BF0AE-BBF4-D54C-B10E-AE1267BF0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4AADE-4B0C-DF40-B99D-121D6F399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0A495-10E1-F64A-8CA8-6336337F6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056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CE0EBA2-3046-0746-9906-4A7D0BD7DD5C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441B7-BFAF-CE40-89F9-A724FA530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56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968CB-DB71-D84A-A08D-7578B00C1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56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45B99C00-5FFA-F04F-8FE8-9BDB8AA2D0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AFB666-D2F7-4051-9AD0-0D51B022FF7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3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to Black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69115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97B23C-9C5B-44E0-A472-297D10D335F8}"/>
              </a:ext>
            </a:extLst>
          </p:cNvPr>
          <p:cNvSpPr txBox="1"/>
          <p:nvPr/>
        </p:nvSpPr>
        <p:spPr>
          <a:xfrm>
            <a:off x="328736" y="1610058"/>
            <a:ext cx="5461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OPENING WORSHIP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9DAC4-BB69-4DBD-BBEB-CBBE4AA3BC93}"/>
              </a:ext>
            </a:extLst>
          </p:cNvPr>
          <p:cNvSpPr txBox="1"/>
          <p:nvPr/>
        </p:nvSpPr>
        <p:spPr>
          <a:xfrm>
            <a:off x="328737" y="2510637"/>
            <a:ext cx="54613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Father, we give you thanks for the people who helped us to meet you. </a:t>
            </a:r>
          </a:p>
          <a:p>
            <a:r>
              <a:rPr lang="en-GB" sz="2400" dirty="0">
                <a:solidFill>
                  <a:srgbClr val="C00000"/>
                </a:solidFill>
              </a:rPr>
              <a:t>We give thanks for: </a:t>
            </a:r>
            <a:r>
              <a:rPr lang="en-GB" sz="2400" b="1" dirty="0">
                <a:solidFill>
                  <a:srgbClr val="C00000"/>
                </a:solidFill>
              </a:rPr>
              <a:t>name of the person or people. </a:t>
            </a:r>
          </a:p>
          <a:p>
            <a:r>
              <a:rPr lang="en-GB" sz="2400" dirty="0">
                <a:solidFill>
                  <a:srgbClr val="C00000"/>
                </a:solidFill>
              </a:rPr>
              <a:t>Thank you for sending these people to us. </a:t>
            </a:r>
          </a:p>
          <a:p>
            <a:r>
              <a:rPr lang="en-GB" sz="2400" dirty="0">
                <a:solidFill>
                  <a:srgbClr val="C00000"/>
                </a:solidFill>
              </a:rPr>
              <a:t>We ask for your blessing on all that they have done in your name. </a:t>
            </a:r>
          </a:p>
          <a:p>
            <a:r>
              <a:rPr lang="en-GB" sz="2400" dirty="0">
                <a:solidFill>
                  <a:srgbClr val="C00000"/>
                </a:solidFill>
              </a:rPr>
              <a:t>Help us to bless others in the same way. Amen. 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98AFB3F-BD3E-45EA-B54F-F67B52426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7" y="192103"/>
            <a:ext cx="1008639" cy="1008639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524F42-E749-4721-9EB9-D6B3225A785D}"/>
              </a:ext>
            </a:extLst>
          </p:cNvPr>
          <p:cNvSpPr txBox="1"/>
          <p:nvPr/>
        </p:nvSpPr>
        <p:spPr>
          <a:xfrm>
            <a:off x="1251286" y="57787"/>
            <a:ext cx="72491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WAY OF DISCIPLESHIP: </a:t>
            </a:r>
          </a:p>
          <a:p>
            <a:pPr>
              <a:spcAft>
                <a:spcPts val="600"/>
              </a:spcAft>
            </a:pPr>
            <a:r>
              <a:rPr lang="en-GB" sz="3600" dirty="0">
                <a:solidFill>
                  <a:srgbClr val="C00000"/>
                </a:solidFill>
                <a:latin typeface="Lato" panose="020F0502020204030203" pitchFamily="34" charset="0"/>
              </a:rPr>
              <a:t>JOINING IN WITH THE SPIRIT</a:t>
            </a:r>
          </a:p>
        </p:txBody>
      </p:sp>
      <p:pic>
        <p:nvPicPr>
          <p:cNvPr id="4" name="Picture 3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94A6469C-26EA-4B74-81F4-2F555D4C46F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14427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6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97B23C-9C5B-44E0-A472-297D10D335F8}"/>
              </a:ext>
            </a:extLst>
          </p:cNvPr>
          <p:cNvSpPr txBox="1"/>
          <p:nvPr/>
        </p:nvSpPr>
        <p:spPr>
          <a:xfrm>
            <a:off x="328736" y="1610058"/>
            <a:ext cx="5461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5E94C2"/>
                </a:solidFill>
              </a:rPr>
              <a:t>CLOSING PRAYER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A69E99-C217-47A5-A88C-53FB2D7AA7B9}"/>
              </a:ext>
            </a:extLst>
          </p:cNvPr>
          <p:cNvSpPr txBox="1"/>
          <p:nvPr/>
        </p:nvSpPr>
        <p:spPr>
          <a:xfrm>
            <a:off x="328736" y="2408276"/>
            <a:ext cx="636016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May Christ dwell in our hearts through faith,</a:t>
            </a:r>
          </a:p>
          <a:p>
            <a:r>
              <a:rPr lang="en-GB" sz="2000" dirty="0">
                <a:solidFill>
                  <a:srgbClr val="C00000"/>
                </a:solidFill>
              </a:rPr>
              <a:t>that we may be rooted and grounded in love</a:t>
            </a:r>
          </a:p>
          <a:p>
            <a:r>
              <a:rPr lang="en-GB" sz="2000" dirty="0">
                <a:solidFill>
                  <a:srgbClr val="C00000"/>
                </a:solidFill>
              </a:rPr>
              <a:t>and bring forth the fruit of the Spirit.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Amen</a:t>
            </a:r>
            <a:r>
              <a:rPr lang="en-GB" sz="2000" dirty="0">
                <a:solidFill>
                  <a:srgbClr val="C00000"/>
                </a:solidFill>
              </a:rPr>
              <a:t>.</a:t>
            </a:r>
          </a:p>
          <a:p>
            <a:endParaRPr lang="en-GB" sz="2000" dirty="0">
              <a:solidFill>
                <a:srgbClr val="C00000"/>
              </a:solidFill>
            </a:endParaRPr>
          </a:p>
          <a:p>
            <a:r>
              <a:rPr lang="en-GB" sz="2000" b="1" dirty="0">
                <a:solidFill>
                  <a:srgbClr val="C00000"/>
                </a:solidFill>
              </a:rPr>
              <a:t>God of grace and life,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in your love you have given us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a place among your people;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keep us faithful to our baptism,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and prepare us for that glorious day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when the whole creation will be made perfect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in your Son our Saviour Jesus Christ.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Amen.</a:t>
            </a:r>
          </a:p>
          <a:p>
            <a:endParaRPr lang="en-GB" sz="2000" b="1" dirty="0">
              <a:solidFill>
                <a:srgbClr val="C00000"/>
              </a:solidFill>
            </a:endParaRPr>
          </a:p>
          <a:p>
            <a:endParaRPr lang="en-GB" sz="2000" b="1" dirty="0">
              <a:solidFill>
                <a:srgbClr val="C00000"/>
              </a:solidFill>
            </a:endParaRPr>
          </a:p>
          <a:p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EF7745-CD29-4312-8417-DAD545E3AF65}"/>
              </a:ext>
            </a:extLst>
          </p:cNvPr>
          <p:cNvSpPr txBox="1"/>
          <p:nvPr/>
        </p:nvSpPr>
        <p:spPr>
          <a:xfrm>
            <a:off x="1251286" y="57787"/>
            <a:ext cx="72491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WAY OF DISCIPLESHIP: </a:t>
            </a:r>
          </a:p>
          <a:p>
            <a:pPr>
              <a:spcAft>
                <a:spcPts val="600"/>
              </a:spcAft>
            </a:pPr>
            <a:r>
              <a:rPr lang="en-GB" sz="3600" dirty="0">
                <a:solidFill>
                  <a:srgbClr val="C00000"/>
                </a:solidFill>
                <a:latin typeface="Lato" panose="020F0502020204030203" pitchFamily="34" charset="0"/>
              </a:rPr>
              <a:t>JOINING IN WITH THE SPIRIT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16299D2-E1E7-43F8-B8BA-A5F8EE035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7" y="192103"/>
            <a:ext cx="1008639" cy="1008639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Two people sitting at a table looking out a window&#10;&#10;Description automatically generated with low confidence">
            <a:extLst>
              <a:ext uri="{FF2B5EF4-FFF2-40B4-BE49-F238E27FC236}">
                <a16:creationId xmlns:a16="http://schemas.microsoft.com/office/drawing/2014/main" id="{45D53E0A-8F0C-4494-BA6E-88EBE5CE86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l="28740" r="19315"/>
          <a:stretch/>
        </p:blipFill>
        <p:spPr>
          <a:xfrm>
            <a:off x="6850275" y="2410"/>
            <a:ext cx="5341725" cy="685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4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97B23C-9C5B-44E0-A472-297D10D335F8}"/>
              </a:ext>
            </a:extLst>
          </p:cNvPr>
          <p:cNvSpPr txBox="1"/>
          <p:nvPr/>
        </p:nvSpPr>
        <p:spPr>
          <a:xfrm>
            <a:off x="679463" y="1609533"/>
            <a:ext cx="6197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5E94C2"/>
                </a:solidFill>
              </a:rPr>
              <a:t>AIMS OF THIS SESSION (3)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263A59-9DCB-4249-A2B2-D303DFB80CF9}"/>
              </a:ext>
            </a:extLst>
          </p:cNvPr>
          <p:cNvSpPr txBox="1"/>
          <p:nvPr/>
        </p:nvSpPr>
        <p:spPr>
          <a:xfrm>
            <a:off x="679463" y="2407226"/>
            <a:ext cx="677352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C00000"/>
                </a:solidFill>
              </a:rPr>
              <a:t>To grow in my desire to share my faith.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C00000"/>
                </a:solidFill>
              </a:rPr>
              <a:t>To understand the practice of hospitality.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C00000"/>
                </a:solidFill>
              </a:rPr>
              <a:t>To understand what evangelism is and the difference between evangelism and witness.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C00000"/>
                </a:solidFill>
              </a:rPr>
              <a:t>To know my story of the good news and share my faith story naturally and sensitively.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EBCBAA-86F9-4F63-B066-5478A69A4212}"/>
              </a:ext>
            </a:extLst>
          </p:cNvPr>
          <p:cNvSpPr txBox="1"/>
          <p:nvPr/>
        </p:nvSpPr>
        <p:spPr>
          <a:xfrm>
            <a:off x="1251286" y="57787"/>
            <a:ext cx="72491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WAY OF DISCIPLESHIP: </a:t>
            </a:r>
          </a:p>
          <a:p>
            <a:pPr>
              <a:spcAft>
                <a:spcPts val="600"/>
              </a:spcAft>
            </a:pPr>
            <a:r>
              <a:rPr lang="en-GB" sz="3600" dirty="0">
                <a:solidFill>
                  <a:srgbClr val="C00000"/>
                </a:solidFill>
                <a:latin typeface="Lato" panose="020F0502020204030203" pitchFamily="34" charset="0"/>
              </a:rPr>
              <a:t>JOINING IN WITH THE SPIRIT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747192D-2597-4438-A075-36BBF9141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7" y="192103"/>
            <a:ext cx="1008639" cy="1008639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5A19A975-F643-4EB6-A56D-BB1668DA45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47" r="43751"/>
          <a:stretch/>
        </p:blipFill>
        <p:spPr>
          <a:xfrm>
            <a:off x="7690981" y="0"/>
            <a:ext cx="4784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97B23C-9C5B-44E0-A472-297D10D335F8}"/>
              </a:ext>
            </a:extLst>
          </p:cNvPr>
          <p:cNvSpPr txBox="1"/>
          <p:nvPr/>
        </p:nvSpPr>
        <p:spPr>
          <a:xfrm>
            <a:off x="679463" y="1609533"/>
            <a:ext cx="6197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5E94C2"/>
                </a:solidFill>
              </a:rPr>
              <a:t>AIMS OF THIS SESSION (3)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263A59-9DCB-4249-A2B2-D303DFB80CF9}"/>
              </a:ext>
            </a:extLst>
          </p:cNvPr>
          <p:cNvSpPr txBox="1"/>
          <p:nvPr/>
        </p:nvSpPr>
        <p:spPr>
          <a:xfrm>
            <a:off x="679463" y="2407226"/>
            <a:ext cx="677352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C00000"/>
                </a:solidFill>
              </a:rPr>
              <a:t>To have confidence in knowing how to help someone become a Christian and disciple others.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C00000"/>
                </a:solidFill>
              </a:rPr>
              <a:t>To understand the significance of baptism.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C00000"/>
                </a:solidFill>
              </a:rPr>
              <a:t>To grow in understanding of how to relate to people of other faiths in my lived experience.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C00000"/>
                </a:solidFill>
              </a:rPr>
              <a:t>To understand the work of the Holy Spirit in faith sharing and prevenient grace.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EBCBAA-86F9-4F63-B066-5478A69A4212}"/>
              </a:ext>
            </a:extLst>
          </p:cNvPr>
          <p:cNvSpPr txBox="1"/>
          <p:nvPr/>
        </p:nvSpPr>
        <p:spPr>
          <a:xfrm>
            <a:off x="1251286" y="57787"/>
            <a:ext cx="72491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WAY OF DISCIPLESHIP: </a:t>
            </a:r>
          </a:p>
          <a:p>
            <a:pPr>
              <a:spcAft>
                <a:spcPts val="600"/>
              </a:spcAft>
            </a:pPr>
            <a:r>
              <a:rPr lang="en-GB" sz="3600" dirty="0">
                <a:solidFill>
                  <a:srgbClr val="C00000"/>
                </a:solidFill>
                <a:latin typeface="Lato" panose="020F0502020204030203" pitchFamily="34" charset="0"/>
              </a:rPr>
              <a:t>JOINING IN WITH THE SPIRIT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747192D-2597-4438-A075-36BBF9141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7" y="192103"/>
            <a:ext cx="1008639" cy="1008639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2780F472-72AD-4287-919F-DD2F448268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47" r="43751"/>
          <a:stretch/>
        </p:blipFill>
        <p:spPr>
          <a:xfrm>
            <a:off x="7690981" y="0"/>
            <a:ext cx="4784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97B23C-9C5B-44E0-A472-297D10D335F8}"/>
              </a:ext>
            </a:extLst>
          </p:cNvPr>
          <p:cNvSpPr txBox="1"/>
          <p:nvPr/>
        </p:nvSpPr>
        <p:spPr>
          <a:xfrm>
            <a:off x="679462" y="1609533"/>
            <a:ext cx="67359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5E94C2"/>
                </a:solidFill>
              </a:rPr>
              <a:t>DISCOVERY BIBLE STUDY PASSAGE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263A59-9DCB-4249-A2B2-D303DFB80CF9}"/>
              </a:ext>
            </a:extLst>
          </p:cNvPr>
          <p:cNvSpPr txBox="1"/>
          <p:nvPr/>
        </p:nvSpPr>
        <p:spPr>
          <a:xfrm>
            <a:off x="679464" y="2209084"/>
            <a:ext cx="620985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Luke 15</a:t>
            </a:r>
          </a:p>
          <a:p>
            <a:endParaRPr lang="en-GB" sz="2800" dirty="0">
              <a:solidFill>
                <a:srgbClr val="C00000"/>
              </a:solidFill>
            </a:endParaRPr>
          </a:p>
          <a:p>
            <a:r>
              <a:rPr lang="en-GB" sz="2800" dirty="0">
                <a:solidFill>
                  <a:srgbClr val="C00000"/>
                </a:solidFill>
              </a:rPr>
              <a:t>Now the tax collectors and sinners were all gathering around to hear Jesus. 2 But the Pharisees and the teachers of the law muttered, “This man welcomes sinners and eats with them.”</a:t>
            </a:r>
          </a:p>
          <a:p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2FC6BD-A0FD-416F-BF9C-62E8B1CF5FA7}"/>
              </a:ext>
            </a:extLst>
          </p:cNvPr>
          <p:cNvSpPr txBox="1"/>
          <p:nvPr/>
        </p:nvSpPr>
        <p:spPr>
          <a:xfrm>
            <a:off x="1251286" y="57787"/>
            <a:ext cx="72491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WAY OF DISCIPLESHIP: </a:t>
            </a:r>
          </a:p>
          <a:p>
            <a:pPr>
              <a:spcAft>
                <a:spcPts val="600"/>
              </a:spcAft>
            </a:pPr>
            <a:r>
              <a:rPr lang="en-GB" sz="3600" dirty="0">
                <a:solidFill>
                  <a:srgbClr val="C00000"/>
                </a:solidFill>
                <a:latin typeface="Lato" panose="020F0502020204030203" pitchFamily="34" charset="0"/>
              </a:rPr>
              <a:t>JOINING IN WITH THE SPIRIT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0D76FEA-E8C5-4038-8AA1-9679FAD42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7" y="192103"/>
            <a:ext cx="1008639" cy="1008639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A sheep standing on a hill&#10;&#10;Description automatically generated with low confidence">
            <a:extLst>
              <a:ext uri="{FF2B5EF4-FFF2-40B4-BE49-F238E27FC236}">
                <a16:creationId xmlns:a16="http://schemas.microsoft.com/office/drawing/2014/main" id="{7EF95C3D-CFFE-4330-92B9-CE0675912F0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97B23C-9C5B-44E0-A472-297D10D335F8}"/>
              </a:ext>
            </a:extLst>
          </p:cNvPr>
          <p:cNvSpPr txBox="1"/>
          <p:nvPr/>
        </p:nvSpPr>
        <p:spPr>
          <a:xfrm>
            <a:off x="679462" y="1609533"/>
            <a:ext cx="67359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5E94C2"/>
                </a:solidFill>
              </a:rPr>
              <a:t>DISCOVERY BIBLE STUDY PASSAGE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263A59-9DCB-4249-A2B2-D303DFB80CF9}"/>
              </a:ext>
            </a:extLst>
          </p:cNvPr>
          <p:cNvSpPr txBox="1"/>
          <p:nvPr/>
        </p:nvSpPr>
        <p:spPr>
          <a:xfrm>
            <a:off x="679464" y="2209084"/>
            <a:ext cx="620985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Luke 15</a:t>
            </a:r>
          </a:p>
          <a:p>
            <a:endParaRPr lang="en-GB" sz="2800" dirty="0">
              <a:solidFill>
                <a:srgbClr val="C00000"/>
              </a:solidFill>
            </a:endParaRPr>
          </a:p>
          <a:p>
            <a:r>
              <a:rPr lang="en-GB" sz="2800" dirty="0">
                <a:solidFill>
                  <a:srgbClr val="C00000"/>
                </a:solidFill>
              </a:rPr>
              <a:t>3 Then Jesus told them this parable: 4 “Suppose one of you has a hundred sheep and loses one of them. Doesn’t he leave the ninety-nine in the open country and go after the lost sheep until he finds it? 5 And when he finds it, he joyfully puts it on his shoulders 6 and goes home.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2FC6BD-A0FD-416F-BF9C-62E8B1CF5FA7}"/>
              </a:ext>
            </a:extLst>
          </p:cNvPr>
          <p:cNvSpPr txBox="1"/>
          <p:nvPr/>
        </p:nvSpPr>
        <p:spPr>
          <a:xfrm>
            <a:off x="1251286" y="57787"/>
            <a:ext cx="72491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WAY OF DISCIPLESHIP: </a:t>
            </a:r>
          </a:p>
          <a:p>
            <a:pPr>
              <a:spcAft>
                <a:spcPts val="600"/>
              </a:spcAft>
            </a:pPr>
            <a:r>
              <a:rPr lang="en-GB" sz="3600" dirty="0">
                <a:solidFill>
                  <a:srgbClr val="C00000"/>
                </a:solidFill>
                <a:latin typeface="Lato" panose="020F0502020204030203" pitchFamily="34" charset="0"/>
              </a:rPr>
              <a:t>JOINING IN WITH THE SPIRIT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0D76FEA-E8C5-4038-8AA1-9679FAD42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7" y="192103"/>
            <a:ext cx="1008639" cy="1008639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A sheep standing on a hill&#10;&#10;Description automatically generated with low confidence">
            <a:extLst>
              <a:ext uri="{FF2B5EF4-FFF2-40B4-BE49-F238E27FC236}">
                <a16:creationId xmlns:a16="http://schemas.microsoft.com/office/drawing/2014/main" id="{7EF95C3D-CFFE-4330-92B9-CE0675912F0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9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97B23C-9C5B-44E0-A472-297D10D335F8}"/>
              </a:ext>
            </a:extLst>
          </p:cNvPr>
          <p:cNvSpPr txBox="1"/>
          <p:nvPr/>
        </p:nvSpPr>
        <p:spPr>
          <a:xfrm>
            <a:off x="679462" y="1609533"/>
            <a:ext cx="67359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5E94C2"/>
                </a:solidFill>
              </a:rPr>
              <a:t>DISCOVERY BIBLE STUDY PASSAGE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263A59-9DCB-4249-A2B2-D303DFB80CF9}"/>
              </a:ext>
            </a:extLst>
          </p:cNvPr>
          <p:cNvSpPr txBox="1"/>
          <p:nvPr/>
        </p:nvSpPr>
        <p:spPr>
          <a:xfrm>
            <a:off x="679464" y="2209084"/>
            <a:ext cx="620985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Luke 15</a:t>
            </a:r>
          </a:p>
          <a:p>
            <a:endParaRPr lang="en-GB" sz="2800" dirty="0">
              <a:solidFill>
                <a:srgbClr val="C00000"/>
              </a:solidFill>
            </a:endParaRPr>
          </a:p>
          <a:p>
            <a:r>
              <a:rPr lang="en-GB" sz="2800" dirty="0">
                <a:solidFill>
                  <a:srgbClr val="C00000"/>
                </a:solidFill>
              </a:rPr>
              <a:t>Then he calls his friends and neighbours together and says, ‘Rejoice with me; I have found my lost sheep.’ 7 I tell you that in the same way there will be more rejoicing in heaven over one sinner who repents than over ninety-nine righteous persons who do not need to repent.</a:t>
            </a:r>
          </a:p>
          <a:p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2FC6BD-A0FD-416F-BF9C-62E8B1CF5FA7}"/>
              </a:ext>
            </a:extLst>
          </p:cNvPr>
          <p:cNvSpPr txBox="1"/>
          <p:nvPr/>
        </p:nvSpPr>
        <p:spPr>
          <a:xfrm>
            <a:off x="1251286" y="57787"/>
            <a:ext cx="72491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WAY OF DISCIPLESHIP: </a:t>
            </a:r>
          </a:p>
          <a:p>
            <a:pPr>
              <a:spcAft>
                <a:spcPts val="600"/>
              </a:spcAft>
            </a:pPr>
            <a:r>
              <a:rPr lang="en-GB" sz="3600" dirty="0">
                <a:solidFill>
                  <a:srgbClr val="C00000"/>
                </a:solidFill>
                <a:latin typeface="Lato" panose="020F0502020204030203" pitchFamily="34" charset="0"/>
              </a:rPr>
              <a:t>JOINING IN WITH THE SPIRIT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0D76FEA-E8C5-4038-8AA1-9679FAD42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7" y="192103"/>
            <a:ext cx="1008639" cy="1008639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A sheep standing on a hill&#10;&#10;Description automatically generated with low confidence">
            <a:extLst>
              <a:ext uri="{FF2B5EF4-FFF2-40B4-BE49-F238E27FC236}">
                <a16:creationId xmlns:a16="http://schemas.microsoft.com/office/drawing/2014/main" id="{7EF95C3D-CFFE-4330-92B9-CE0675912F0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7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97B23C-9C5B-44E0-A472-297D10D335F8}"/>
              </a:ext>
            </a:extLst>
          </p:cNvPr>
          <p:cNvSpPr txBox="1"/>
          <p:nvPr/>
        </p:nvSpPr>
        <p:spPr>
          <a:xfrm>
            <a:off x="679462" y="1609533"/>
            <a:ext cx="67359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5E94C2"/>
                </a:solidFill>
              </a:rPr>
              <a:t>DISCOVERY BIBLE STUDY PASSAGE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263A59-9DCB-4249-A2B2-D303DFB80CF9}"/>
              </a:ext>
            </a:extLst>
          </p:cNvPr>
          <p:cNvSpPr txBox="1"/>
          <p:nvPr/>
        </p:nvSpPr>
        <p:spPr>
          <a:xfrm>
            <a:off x="679464" y="2209084"/>
            <a:ext cx="620985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Luke 15</a:t>
            </a:r>
          </a:p>
          <a:p>
            <a:endParaRPr lang="en-GB" sz="2400" dirty="0">
              <a:solidFill>
                <a:srgbClr val="C00000"/>
              </a:solidFill>
            </a:endParaRPr>
          </a:p>
          <a:p>
            <a:r>
              <a:rPr lang="en-GB" sz="2400" dirty="0">
                <a:solidFill>
                  <a:srgbClr val="C00000"/>
                </a:solidFill>
              </a:rPr>
              <a:t>8 “Or suppose a woman has ten silver coins and loses one. Doesn’t she light a lamp, sweep the house and search carefully until she finds it? 9 And when she finds it, she calls her friends and neighbours together and says, ‘Rejoice with me; I have found my lost coin.’ 10 In the same way, I tell you, there is rejoicing in the presence of the angels of God over one sinner who repents.”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2FC6BD-A0FD-416F-BF9C-62E8B1CF5FA7}"/>
              </a:ext>
            </a:extLst>
          </p:cNvPr>
          <p:cNvSpPr txBox="1"/>
          <p:nvPr/>
        </p:nvSpPr>
        <p:spPr>
          <a:xfrm>
            <a:off x="1251286" y="57787"/>
            <a:ext cx="72491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WAY OF DISCIPLESHIP: </a:t>
            </a:r>
          </a:p>
          <a:p>
            <a:pPr>
              <a:spcAft>
                <a:spcPts val="600"/>
              </a:spcAft>
            </a:pPr>
            <a:r>
              <a:rPr lang="en-GB" sz="3600" dirty="0">
                <a:solidFill>
                  <a:srgbClr val="C00000"/>
                </a:solidFill>
                <a:latin typeface="Lato" panose="020F0502020204030203" pitchFamily="34" charset="0"/>
              </a:rPr>
              <a:t>JOINING IN WITH THE SPIRIT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0D76FEA-E8C5-4038-8AA1-9679FAD42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7" y="192103"/>
            <a:ext cx="1008639" cy="1008639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A sheep standing on a hill&#10;&#10;Description automatically generated with low confidence">
            <a:extLst>
              <a:ext uri="{FF2B5EF4-FFF2-40B4-BE49-F238E27FC236}">
                <a16:creationId xmlns:a16="http://schemas.microsoft.com/office/drawing/2014/main" id="{7EF95C3D-CFFE-4330-92B9-CE0675912F0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9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97B23C-9C5B-44E0-A472-297D10D335F8}"/>
              </a:ext>
            </a:extLst>
          </p:cNvPr>
          <p:cNvSpPr txBox="1"/>
          <p:nvPr/>
        </p:nvSpPr>
        <p:spPr>
          <a:xfrm>
            <a:off x="679462" y="1609533"/>
            <a:ext cx="67359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5E94C2"/>
                </a:solidFill>
              </a:rPr>
              <a:t>DISCOVERY BIBLE STUDY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263A59-9DCB-4249-A2B2-D303DFB80CF9}"/>
              </a:ext>
            </a:extLst>
          </p:cNvPr>
          <p:cNvSpPr txBox="1"/>
          <p:nvPr/>
        </p:nvSpPr>
        <p:spPr>
          <a:xfrm>
            <a:off x="695044" y="2201023"/>
            <a:ext cx="110794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What do we learn about God?</a:t>
            </a:r>
          </a:p>
          <a:p>
            <a:r>
              <a:rPr lang="en-GB" sz="2400" dirty="0">
                <a:solidFill>
                  <a:srgbClr val="C00000"/>
                </a:solidFill>
              </a:rPr>
              <a:t>What do we learn about humanity?</a:t>
            </a:r>
          </a:p>
          <a:p>
            <a:r>
              <a:rPr lang="en-GB" sz="2400" dirty="0">
                <a:solidFill>
                  <a:srgbClr val="C00000"/>
                </a:solidFill>
              </a:rPr>
              <a:t>What does this passage say about obedience?</a:t>
            </a:r>
          </a:p>
          <a:p>
            <a:r>
              <a:rPr lang="en-GB" sz="2400" dirty="0">
                <a:solidFill>
                  <a:srgbClr val="C00000"/>
                </a:solidFill>
              </a:rPr>
              <a:t>In the light of what we now know about this passage, what is God calling you to do? (I will……..)</a:t>
            </a:r>
          </a:p>
          <a:p>
            <a:r>
              <a:rPr lang="en-GB" sz="2400" dirty="0">
                <a:solidFill>
                  <a:srgbClr val="C00000"/>
                </a:solidFill>
              </a:rPr>
              <a:t>Who might you share this story with this week?</a:t>
            </a:r>
          </a:p>
        </p:txBody>
      </p:sp>
      <p:pic>
        <p:nvPicPr>
          <p:cNvPr id="2" name="Picture 1" descr="Your Year of the Bible Can Start Now">
            <a:extLst>
              <a:ext uri="{FF2B5EF4-FFF2-40B4-BE49-F238E27FC236}">
                <a16:creationId xmlns:a16="http://schemas.microsoft.com/office/drawing/2014/main" id="{341D686E-96A8-4FDE-9EDC-161D588A955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0" b="22382"/>
          <a:stretch/>
        </p:blipFill>
        <p:spPr bwMode="auto">
          <a:xfrm>
            <a:off x="0" y="4725248"/>
            <a:ext cx="12192000" cy="39018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A134B-BCEC-49B8-B5B0-B5C4F18AEEFA}"/>
              </a:ext>
            </a:extLst>
          </p:cNvPr>
          <p:cNvSpPr txBox="1"/>
          <p:nvPr/>
        </p:nvSpPr>
        <p:spPr>
          <a:xfrm>
            <a:off x="1251286" y="57787"/>
            <a:ext cx="72491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WAY OF DISCIPLESHIP: </a:t>
            </a:r>
          </a:p>
          <a:p>
            <a:pPr>
              <a:spcAft>
                <a:spcPts val="600"/>
              </a:spcAft>
            </a:pPr>
            <a:r>
              <a:rPr lang="en-GB" sz="3600" dirty="0">
                <a:solidFill>
                  <a:srgbClr val="C00000"/>
                </a:solidFill>
                <a:latin typeface="Lato" panose="020F0502020204030203" pitchFamily="34" charset="0"/>
              </a:rPr>
              <a:t>JOINING IN WITH THE SPIRIT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0DD69565-C38D-457E-8E6C-229F9255C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7" y="192103"/>
            <a:ext cx="1008639" cy="1008639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5096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97B23C-9C5B-44E0-A472-297D10D335F8}"/>
              </a:ext>
            </a:extLst>
          </p:cNvPr>
          <p:cNvSpPr txBox="1"/>
          <p:nvPr/>
        </p:nvSpPr>
        <p:spPr>
          <a:xfrm>
            <a:off x="328736" y="1610058"/>
            <a:ext cx="5461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5E94C2"/>
                </a:solidFill>
              </a:rPr>
              <a:t>CLOSING PRAYER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A69E99-C217-47A5-A88C-53FB2D7AA7B9}"/>
              </a:ext>
            </a:extLst>
          </p:cNvPr>
          <p:cNvSpPr txBox="1"/>
          <p:nvPr/>
        </p:nvSpPr>
        <p:spPr>
          <a:xfrm>
            <a:off x="328736" y="2408276"/>
            <a:ext cx="636016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Those who are baptized are called to worship and serve God.</a:t>
            </a:r>
          </a:p>
          <a:p>
            <a:r>
              <a:rPr lang="en-GB" sz="2000" dirty="0">
                <a:solidFill>
                  <a:srgbClr val="C00000"/>
                </a:solidFill>
              </a:rPr>
              <a:t>Will you continue in the apostles’ teaching and fellowship,</a:t>
            </a:r>
          </a:p>
          <a:p>
            <a:r>
              <a:rPr lang="en-GB" sz="2000" dirty="0">
                <a:solidFill>
                  <a:srgbClr val="C00000"/>
                </a:solidFill>
              </a:rPr>
              <a:t>in the breaking of bread, and in the prayers?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With the help of God, I will.</a:t>
            </a:r>
          </a:p>
          <a:p>
            <a:r>
              <a:rPr lang="en-GB" sz="2000" dirty="0">
                <a:solidFill>
                  <a:srgbClr val="C00000"/>
                </a:solidFill>
              </a:rPr>
              <a:t>Will you proclaim by word and example</a:t>
            </a:r>
          </a:p>
          <a:p>
            <a:r>
              <a:rPr lang="en-GB" sz="2000" dirty="0">
                <a:solidFill>
                  <a:srgbClr val="C00000"/>
                </a:solidFill>
              </a:rPr>
              <a:t>the good news of God in Christ?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With the help of God, I will.</a:t>
            </a:r>
          </a:p>
          <a:p>
            <a:r>
              <a:rPr lang="en-GB" sz="2000" dirty="0">
                <a:solidFill>
                  <a:srgbClr val="C00000"/>
                </a:solidFill>
              </a:rPr>
              <a:t>Will you seek and serve Christ in all people,</a:t>
            </a:r>
          </a:p>
          <a:p>
            <a:r>
              <a:rPr lang="en-GB" sz="2000" dirty="0">
                <a:solidFill>
                  <a:srgbClr val="C00000"/>
                </a:solidFill>
              </a:rPr>
              <a:t>loving your neighbour as yourself?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With the help of God, I will.</a:t>
            </a:r>
          </a:p>
          <a:p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EF7745-CD29-4312-8417-DAD545E3AF65}"/>
              </a:ext>
            </a:extLst>
          </p:cNvPr>
          <p:cNvSpPr txBox="1"/>
          <p:nvPr/>
        </p:nvSpPr>
        <p:spPr>
          <a:xfrm>
            <a:off x="1251286" y="57787"/>
            <a:ext cx="72491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WAY OF DISCIPLESHIP: </a:t>
            </a:r>
          </a:p>
          <a:p>
            <a:pPr>
              <a:spcAft>
                <a:spcPts val="600"/>
              </a:spcAft>
            </a:pPr>
            <a:r>
              <a:rPr lang="en-GB" sz="3600" dirty="0">
                <a:solidFill>
                  <a:srgbClr val="C00000"/>
                </a:solidFill>
                <a:latin typeface="Lato" panose="020F0502020204030203" pitchFamily="34" charset="0"/>
              </a:rPr>
              <a:t>JOINING IN WITH THE SPIRIT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16299D2-E1E7-43F8-B8BA-A5F8EE035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7" y="192103"/>
            <a:ext cx="1008639" cy="1008639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Two people sitting at a table looking out a window&#10;&#10;Description automatically generated with low confidence">
            <a:extLst>
              <a:ext uri="{FF2B5EF4-FFF2-40B4-BE49-F238E27FC236}">
                <a16:creationId xmlns:a16="http://schemas.microsoft.com/office/drawing/2014/main" id="{45D53E0A-8F0C-4494-BA6E-88EBE5CE86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l="28740" r="19315"/>
          <a:stretch/>
        </p:blipFill>
        <p:spPr>
          <a:xfrm>
            <a:off x="6850275" y="2410"/>
            <a:ext cx="5341725" cy="685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1999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thways WofD Theme">
  <a:themeElements>
    <a:clrScheme name="Pathways Color Pallette">
      <a:dk1>
        <a:srgbClr val="143F72"/>
      </a:dk1>
      <a:lt1>
        <a:srgbClr val="143F72"/>
      </a:lt1>
      <a:dk2>
        <a:srgbClr val="000000"/>
      </a:dk2>
      <a:lt2>
        <a:srgbClr val="FFFFFF"/>
      </a:lt2>
      <a:accent1>
        <a:srgbClr val="969ACC"/>
      </a:accent1>
      <a:accent2>
        <a:srgbClr val="69A1D7"/>
      </a:accent2>
      <a:accent3>
        <a:srgbClr val="143F72"/>
      </a:accent3>
      <a:accent4>
        <a:srgbClr val="96C353"/>
      </a:accent4>
      <a:accent5>
        <a:srgbClr val="FAB930"/>
      </a:accent5>
      <a:accent6>
        <a:srgbClr val="E24B8A"/>
      </a:accent6>
      <a:hlink>
        <a:srgbClr val="000000"/>
      </a:hlink>
      <a:folHlink>
        <a:srgbClr val="954F72"/>
      </a:folHlink>
    </a:clrScheme>
    <a:fontScheme name="Pathways Fonts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thways WofD Theme" id="{B72DFA9A-61D7-4D0B-87E4-41E3F95AEFBA}" vid="{5C28F728-4D23-4CDC-90EA-461FD2DA0AEE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785</Words>
  <Application>Microsoft Office PowerPoint</Application>
  <PresentationFormat>Widescreen</PresentationFormat>
  <Paragraphs>94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Lato</vt:lpstr>
      <vt:lpstr>Lato Black</vt:lpstr>
      <vt:lpstr>Custom Design</vt:lpstr>
      <vt:lpstr>Pathways WofD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Mandy Frearson</dc:creator>
  <cp:lastModifiedBy>Guy Donegan-Cross</cp:lastModifiedBy>
  <cp:revision>93</cp:revision>
  <dcterms:created xsi:type="dcterms:W3CDTF">2020-06-24T10:38:54Z</dcterms:created>
  <dcterms:modified xsi:type="dcterms:W3CDTF">2021-03-18T10:56:17Z</dcterms:modified>
</cp:coreProperties>
</file>