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5" r:id="rId3"/>
  </p:sldMasterIdLst>
  <p:notesMasterIdLst>
    <p:notesMasterId r:id="rId12"/>
  </p:notesMasterIdLst>
  <p:sldIdLst>
    <p:sldId id="273" r:id="rId4"/>
    <p:sldId id="313" r:id="rId5"/>
    <p:sldId id="272" r:id="rId6"/>
    <p:sldId id="301" r:id="rId7"/>
    <p:sldId id="314" r:id="rId8"/>
    <p:sldId id="315" r:id="rId9"/>
    <p:sldId id="281"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94C2"/>
    <a:srgbClr val="FAB930"/>
    <a:srgbClr val="143F72"/>
    <a:srgbClr val="969ACC"/>
    <a:srgbClr val="100B7A"/>
    <a:srgbClr val="E24B8A"/>
    <a:srgbClr val="96C353"/>
    <a:srgbClr val="9669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328" autoAdjust="0"/>
  </p:normalViewPr>
  <p:slideViewPr>
    <p:cSldViewPr snapToGrid="0" snapToObjects="1">
      <p:cViewPr varScale="1">
        <p:scale>
          <a:sx n="51" d="100"/>
          <a:sy n="51" d="100"/>
        </p:scale>
        <p:origin x="1232" y="52"/>
      </p:cViewPr>
      <p:guideLst/>
    </p:cSldViewPr>
  </p:slid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B80E8-B093-4991-AE60-1EB043FEB13C}" type="datetimeFigureOut">
              <a:rPr lang="en-GB" smtClean="0"/>
              <a:t>13/07/2021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44F2-12A0-4A0A-8A54-46BB6D8A75AA}" type="slidenum">
              <a:rPr lang="en-GB" smtClean="0"/>
              <a:t>‹#›</a:t>
            </a:fld>
            <a:endParaRPr lang="en-GB"/>
          </a:p>
        </p:txBody>
      </p:sp>
    </p:spTree>
    <p:extLst>
      <p:ext uri="{BB962C8B-B14F-4D97-AF65-F5344CB8AC3E}">
        <p14:creationId xmlns:p14="http://schemas.microsoft.com/office/powerpoint/2010/main" val="25334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a:t>
            </a:fld>
            <a:endParaRPr lang="en-GB"/>
          </a:p>
        </p:txBody>
      </p:sp>
    </p:spTree>
    <p:extLst>
      <p:ext uri="{BB962C8B-B14F-4D97-AF65-F5344CB8AC3E}">
        <p14:creationId xmlns:p14="http://schemas.microsoft.com/office/powerpoint/2010/main" val="118487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a:t>
            </a:fld>
            <a:endParaRPr lang="en-GB"/>
          </a:p>
        </p:txBody>
      </p:sp>
    </p:spTree>
    <p:extLst>
      <p:ext uri="{BB962C8B-B14F-4D97-AF65-F5344CB8AC3E}">
        <p14:creationId xmlns:p14="http://schemas.microsoft.com/office/powerpoint/2010/main" val="301125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a:t>
            </a:fld>
            <a:endParaRPr lang="en-GB"/>
          </a:p>
        </p:txBody>
      </p:sp>
    </p:spTree>
    <p:extLst>
      <p:ext uri="{BB962C8B-B14F-4D97-AF65-F5344CB8AC3E}">
        <p14:creationId xmlns:p14="http://schemas.microsoft.com/office/powerpoint/2010/main" val="41556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4</a:t>
            </a:fld>
            <a:endParaRPr lang="en-GB"/>
          </a:p>
        </p:txBody>
      </p:sp>
    </p:spTree>
    <p:extLst>
      <p:ext uri="{BB962C8B-B14F-4D97-AF65-F5344CB8AC3E}">
        <p14:creationId xmlns:p14="http://schemas.microsoft.com/office/powerpoint/2010/main" val="134532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5</a:t>
            </a:fld>
            <a:endParaRPr lang="en-GB"/>
          </a:p>
        </p:txBody>
      </p:sp>
    </p:spTree>
    <p:extLst>
      <p:ext uri="{BB962C8B-B14F-4D97-AF65-F5344CB8AC3E}">
        <p14:creationId xmlns:p14="http://schemas.microsoft.com/office/powerpoint/2010/main" val="318361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6</a:t>
            </a:fld>
            <a:endParaRPr lang="en-GB"/>
          </a:p>
        </p:txBody>
      </p:sp>
    </p:spTree>
    <p:extLst>
      <p:ext uri="{BB962C8B-B14F-4D97-AF65-F5344CB8AC3E}">
        <p14:creationId xmlns:p14="http://schemas.microsoft.com/office/powerpoint/2010/main" val="366799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7</a:t>
            </a:fld>
            <a:endParaRPr lang="en-GB"/>
          </a:p>
        </p:txBody>
      </p:sp>
    </p:spTree>
    <p:extLst>
      <p:ext uri="{BB962C8B-B14F-4D97-AF65-F5344CB8AC3E}">
        <p14:creationId xmlns:p14="http://schemas.microsoft.com/office/powerpoint/2010/main" val="241906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8</a:t>
            </a:fld>
            <a:endParaRPr lang="en-GB"/>
          </a:p>
        </p:txBody>
      </p:sp>
    </p:spTree>
    <p:extLst>
      <p:ext uri="{BB962C8B-B14F-4D97-AF65-F5344CB8AC3E}">
        <p14:creationId xmlns:p14="http://schemas.microsoft.com/office/powerpoint/2010/main" val="99251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4A13-629D-DA47-A355-0318CA5E05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5482F-11A6-2E40-A68B-B42FECEFE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3108B-602C-994D-B837-0A2155BA780E}"/>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5" name="Footer Placeholder 4">
            <a:extLst>
              <a:ext uri="{FF2B5EF4-FFF2-40B4-BE49-F238E27FC236}">
                <a16:creationId xmlns:a16="http://schemas.microsoft.com/office/drawing/2014/main" id="{52CBFB78-9776-0245-BCFB-3C1D7D040097}"/>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E759E54-3573-C447-85A8-0629A807E18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9955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238A-288B-6E4B-9F5E-3D6C8D5F1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4BF356-5B3F-EA40-A5EA-69D34D6D6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134005-298D-0940-8697-5707894F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0218-13F8-7340-9A35-31B441F71814}"/>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6" name="Footer Placeholder 5">
            <a:extLst>
              <a:ext uri="{FF2B5EF4-FFF2-40B4-BE49-F238E27FC236}">
                <a16:creationId xmlns:a16="http://schemas.microsoft.com/office/drawing/2014/main" id="{0D52D81C-45AF-7141-A265-28EF99F70D89}"/>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054EA1-8DD2-6A43-95CD-D934CF7E685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29931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F652-EC8D-5E4D-B541-482B8B2474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D187F-9A47-9F49-9D8E-C19690E3A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2E7F0-9B93-644B-AE8F-D7702F04E2BA}"/>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5" name="Footer Placeholder 4">
            <a:extLst>
              <a:ext uri="{FF2B5EF4-FFF2-40B4-BE49-F238E27FC236}">
                <a16:creationId xmlns:a16="http://schemas.microsoft.com/office/drawing/2014/main" id="{312C8F99-AF7C-3F4A-8EF9-CED6D87B3216}"/>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7169C3-0966-8042-988D-2B932C2562E2}"/>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2099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3893D-627F-8445-8927-0F54138493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B6604-A859-2F4D-8CAF-B5E618A99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93D28-0ABE-DA4B-AD13-9D23C918E6CB}"/>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5" name="Footer Placeholder 4">
            <a:extLst>
              <a:ext uri="{FF2B5EF4-FFF2-40B4-BE49-F238E27FC236}">
                <a16:creationId xmlns:a16="http://schemas.microsoft.com/office/drawing/2014/main" id="{171C9412-E77F-374A-9623-7CF6481B4A01}"/>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3F2FB1-4174-B744-9C15-C7ABD66EB64E}"/>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87927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7/13/2021</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80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63DB-5DAB-6A40-9FCA-CBC0EAFFE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2C0B9E-D487-994A-8F62-88E67EA6D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34212-2463-3A40-97C6-08BE512BE844}"/>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5" name="Footer Placeholder 4">
            <a:extLst>
              <a:ext uri="{FF2B5EF4-FFF2-40B4-BE49-F238E27FC236}">
                <a16:creationId xmlns:a16="http://schemas.microsoft.com/office/drawing/2014/main" id="{E4981439-DE81-3744-B527-416EDA35D9F8}"/>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CABE61-8EC5-F148-86D1-A48D18BADA61}"/>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612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D9D3-EE7F-4543-835A-81885A1BD1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97075-E502-3A4B-81D3-1DBF2DF43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E9F40-4B81-D146-A107-82A0A8A4CE0F}"/>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5" name="Footer Placeholder 4">
            <a:extLst>
              <a:ext uri="{FF2B5EF4-FFF2-40B4-BE49-F238E27FC236}">
                <a16:creationId xmlns:a16="http://schemas.microsoft.com/office/drawing/2014/main" id="{13438D80-BB20-7143-B14E-896EA58ECE0E}"/>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FCFD9-0AD6-5C48-9D5C-F69A4126652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0597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3FD7-A43E-0F43-8379-AB495A4532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95C626-248D-3B48-BF61-97734BC0DE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795F36-65EC-F44A-AE45-C86E64482F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8A200-82C5-CE40-A706-B35447CD6DD8}"/>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6" name="Footer Placeholder 5">
            <a:extLst>
              <a:ext uri="{FF2B5EF4-FFF2-40B4-BE49-F238E27FC236}">
                <a16:creationId xmlns:a16="http://schemas.microsoft.com/office/drawing/2014/main" id="{C41F8759-6CAB-9848-9C7F-D6BF36002392}"/>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2330EA-2FF9-6F43-8ACB-432C97B06A8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422872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9336-1B85-D146-964D-16BE024BBC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79D50DE-4D3D-164C-BA59-B23CB3868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145F4-BFD9-C047-BA71-57B8A509E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B6A42-D865-7848-B033-4477B9AB9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F1857-F425-2E44-984F-FB68E5C69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A64B6-19AB-0D42-A5FD-0B2283C26D1E}"/>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8" name="Footer Placeholder 7">
            <a:extLst>
              <a:ext uri="{FF2B5EF4-FFF2-40B4-BE49-F238E27FC236}">
                <a16:creationId xmlns:a16="http://schemas.microsoft.com/office/drawing/2014/main" id="{3CB13DE8-9F2C-0F46-9D12-2D79A0BFEDB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0C849FA-9A01-E74D-A689-1BB8E879D4E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1743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1F58-F529-2646-9EF1-D6D2B02491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9DC2F9F-4614-0641-A20C-34D76C3FBAD9}"/>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4" name="Footer Placeholder 3">
            <a:extLst>
              <a:ext uri="{FF2B5EF4-FFF2-40B4-BE49-F238E27FC236}">
                <a16:creationId xmlns:a16="http://schemas.microsoft.com/office/drawing/2014/main" id="{0C806993-D0D2-DE4C-B043-8E116DA57315}"/>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43BA36-6128-FA4D-AB66-B46A449890FC}"/>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3179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5021B-84E0-1240-8A00-99F0D92082EA}"/>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3" name="Footer Placeholder 2">
            <a:extLst>
              <a:ext uri="{FF2B5EF4-FFF2-40B4-BE49-F238E27FC236}">
                <a16:creationId xmlns:a16="http://schemas.microsoft.com/office/drawing/2014/main" id="{99ED16F9-B5B6-0A43-89A1-8F64C5CF5DD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ECAC12-B55F-3A45-8B1B-07DE2B74187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79794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7F51-2E24-0B4F-A9DA-0BD18BE9B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067FF-820C-8942-9474-A72EAF316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2FD3A-5EF2-7446-A120-268EC810D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2A6EB-3448-CE4F-AF1A-4D43B5C275FE}"/>
              </a:ext>
            </a:extLst>
          </p:cNvPr>
          <p:cNvSpPr>
            <a:spLocks noGrp="1"/>
          </p:cNvSpPr>
          <p:nvPr>
            <p:ph type="dt" sz="half" idx="10"/>
          </p:nvPr>
        </p:nvSpPr>
        <p:spPr/>
        <p:txBody>
          <a:bodyPr/>
          <a:lstStyle/>
          <a:p>
            <a:fld id="{5CE0EBA2-3046-0746-9906-4A7D0BD7DD5C}" type="datetimeFigureOut">
              <a:rPr lang="en-US" smtClean="0"/>
              <a:t>7/13/2021</a:t>
            </a:fld>
            <a:endParaRPr lang="en-US"/>
          </a:p>
        </p:txBody>
      </p:sp>
      <p:sp>
        <p:nvSpPr>
          <p:cNvPr id="6" name="Footer Placeholder 5">
            <a:extLst>
              <a:ext uri="{FF2B5EF4-FFF2-40B4-BE49-F238E27FC236}">
                <a16:creationId xmlns:a16="http://schemas.microsoft.com/office/drawing/2014/main" id="{DF219AB4-84C8-4E4C-AAF8-D574284802CC}"/>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22B896-BD26-DA4E-A2EF-0A878963120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10932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7/13/2021</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2B80A7-6D2A-41AB-B724-2DA23DE9B2B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81146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9298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13278-820F-4E48-9439-C950BDFD6D9D}"/>
              </a:ext>
            </a:extLst>
          </p:cNvPr>
          <p:cNvPicPr>
            <a:picLocks noChangeAspect="1"/>
          </p:cNvPicPr>
          <p:nvPr/>
        </p:nvPicPr>
        <p:blipFill>
          <a:blip r:embed="rId1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04BF0AE-BBF4-D54C-B10E-AE1267BF0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84AADE-4B0C-DF40-B99D-121D6F399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0A495-10E1-F64A-8CA8-6336337F6FD8}"/>
              </a:ext>
            </a:extLst>
          </p:cNvPr>
          <p:cNvSpPr>
            <a:spLocks noGrp="1"/>
          </p:cNvSpPr>
          <p:nvPr>
            <p:ph type="dt" sz="half" idx="2"/>
          </p:nvPr>
        </p:nvSpPr>
        <p:spPr>
          <a:xfrm>
            <a:off x="838200" y="63056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5CE0EBA2-3046-0746-9906-4A7D0BD7DD5C}" type="datetimeFigureOut">
              <a:rPr lang="en-US" smtClean="0"/>
              <a:pPr/>
              <a:t>7/13/2021</a:t>
            </a:fld>
            <a:endParaRPr lang="en-US"/>
          </a:p>
        </p:txBody>
      </p:sp>
      <p:sp>
        <p:nvSpPr>
          <p:cNvPr id="5" name="Footer Placeholder 4">
            <a:extLst>
              <a:ext uri="{FF2B5EF4-FFF2-40B4-BE49-F238E27FC236}">
                <a16:creationId xmlns:a16="http://schemas.microsoft.com/office/drawing/2014/main" id="{AE6441B7-BFAF-CE40-89F9-A724FA530D40}"/>
              </a:ext>
            </a:extLst>
          </p:cNvPr>
          <p:cNvSpPr>
            <a:spLocks noGrp="1"/>
          </p:cNvSpPr>
          <p:nvPr>
            <p:ph type="ftr" sz="quarter" idx="3"/>
          </p:nvPr>
        </p:nvSpPr>
        <p:spPr>
          <a:xfrm>
            <a:off x="4038600" y="63056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910968CB-DB71-D84A-A08D-7578B00C146B}"/>
              </a:ext>
            </a:extLst>
          </p:cNvPr>
          <p:cNvSpPr>
            <a:spLocks noGrp="1"/>
          </p:cNvSpPr>
          <p:nvPr>
            <p:ph type="sldNum" sz="quarter" idx="4"/>
          </p:nvPr>
        </p:nvSpPr>
        <p:spPr>
          <a:xfrm>
            <a:off x="8610600" y="63056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45B99C00-5FFA-F04F-8FE8-9BDB8AA2D07B}" type="slidenum">
              <a:rPr lang="en-US" smtClean="0"/>
              <a:pPr/>
              <a:t>‹#›</a:t>
            </a:fld>
            <a:endParaRPr lang="en-US"/>
          </a:p>
        </p:txBody>
      </p:sp>
      <p:pic>
        <p:nvPicPr>
          <p:cNvPr id="8" name="Picture 7">
            <a:extLst>
              <a:ext uri="{FF2B5EF4-FFF2-40B4-BE49-F238E27FC236}">
                <a16:creationId xmlns:a16="http://schemas.microsoft.com/office/drawing/2014/main" id="{B4AFB666-D2F7-4051-9AD0-0D51B022FF70}"/>
              </a:ext>
            </a:extLst>
          </p:cNvPr>
          <p:cNvPicPr>
            <a:picLocks noChangeAspect="1"/>
          </p:cNvPicPr>
          <p:nvPr userDrawn="1"/>
        </p:nvPicPr>
        <p:blipFill>
          <a:blip r:embed="rId15"/>
          <a:srcRect/>
          <a:stretch/>
        </p:blipFill>
        <p:spPr>
          <a:xfrm>
            <a:off x="0" y="0"/>
            <a:ext cx="12192000" cy="6858000"/>
          </a:xfrm>
          <a:prstGeom prst="rect">
            <a:avLst/>
          </a:prstGeom>
        </p:spPr>
      </p:pic>
    </p:spTree>
    <p:extLst>
      <p:ext uri="{BB962C8B-B14F-4D97-AF65-F5344CB8AC3E}">
        <p14:creationId xmlns:p14="http://schemas.microsoft.com/office/powerpoint/2010/main" val="1030534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b="1" i="0" kern="1200">
          <a:solidFill>
            <a:schemeClr val="tx1"/>
          </a:solidFill>
          <a:latin typeface="Lato Black"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9115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70C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7" y="2510637"/>
            <a:ext cx="5461348" cy="3785652"/>
          </a:xfrm>
          <a:prstGeom prst="rect">
            <a:avLst/>
          </a:prstGeom>
          <a:noFill/>
        </p:spPr>
        <p:txBody>
          <a:bodyPr wrap="square">
            <a:spAutoFit/>
          </a:bodyPr>
          <a:lstStyle/>
          <a:p>
            <a:r>
              <a:rPr lang="en-GB" sz="2400" dirty="0">
                <a:solidFill>
                  <a:srgbClr val="00B050"/>
                </a:solidFill>
              </a:rPr>
              <a:t>Lord of all life,</a:t>
            </a:r>
          </a:p>
          <a:p>
            <a:r>
              <a:rPr lang="en-GB" sz="2400" dirty="0">
                <a:solidFill>
                  <a:srgbClr val="00B050"/>
                </a:solidFill>
              </a:rPr>
              <a:t>help us to work together for that day</a:t>
            </a:r>
          </a:p>
          <a:p>
            <a:r>
              <a:rPr lang="en-GB" sz="2400" dirty="0">
                <a:solidFill>
                  <a:srgbClr val="00B050"/>
                </a:solidFill>
              </a:rPr>
              <a:t>when your kingdom comes</a:t>
            </a:r>
          </a:p>
          <a:p>
            <a:r>
              <a:rPr lang="en-GB" sz="2400" dirty="0">
                <a:solidFill>
                  <a:srgbClr val="00B050"/>
                </a:solidFill>
              </a:rPr>
              <a:t>and justice and mercy will be seen in all the earth.</a:t>
            </a:r>
          </a:p>
          <a:p>
            <a:r>
              <a:rPr lang="en-GB" sz="2400" dirty="0">
                <a:solidFill>
                  <a:srgbClr val="00B050"/>
                </a:solidFill>
              </a:rPr>
              <a:t>Look with favour on your people,</a:t>
            </a:r>
          </a:p>
          <a:p>
            <a:r>
              <a:rPr lang="en-GB" sz="2400" dirty="0">
                <a:solidFill>
                  <a:srgbClr val="00B050"/>
                </a:solidFill>
              </a:rPr>
              <a:t>gather us in your loving arms</a:t>
            </a:r>
          </a:p>
          <a:p>
            <a:r>
              <a:rPr lang="en-GB" sz="2400" dirty="0">
                <a:solidFill>
                  <a:srgbClr val="00B050"/>
                </a:solidFill>
              </a:rPr>
              <a:t>and bring us with all the saints</a:t>
            </a:r>
          </a:p>
          <a:p>
            <a:r>
              <a:rPr lang="en-GB" sz="2400" dirty="0">
                <a:solidFill>
                  <a:srgbClr val="00B050"/>
                </a:solidFill>
              </a:rPr>
              <a:t>to feast at your table in heaven.</a:t>
            </a:r>
          </a:p>
          <a:p>
            <a:endParaRPr lang="en-GB" sz="2400" dirty="0">
              <a:solidFill>
                <a:srgbClr val="C00000"/>
              </a:solidFill>
            </a:endParaRPr>
          </a:p>
        </p:txBody>
      </p:sp>
      <p:pic>
        <p:nvPicPr>
          <p:cNvPr id="3" name="Picture 2">
            <a:extLst>
              <a:ext uri="{FF2B5EF4-FFF2-40B4-BE49-F238E27FC236}">
                <a16:creationId xmlns:a16="http://schemas.microsoft.com/office/drawing/2014/main" id="{49E111AD-F68A-4347-A8AA-A644FF7575CE}"/>
              </a:ext>
            </a:extLst>
          </p:cNvPr>
          <p:cNvPicPr>
            <a:picLocks noChangeAspect="1"/>
          </p:cNvPicPr>
          <p:nvPr/>
        </p:nvPicPr>
        <p:blipFill>
          <a:blip r:embed="rId3"/>
          <a:srcRect l="21360" r="21360"/>
          <a:stretch/>
        </p:blipFill>
        <p:spPr>
          <a:xfrm>
            <a:off x="6481249" y="0"/>
            <a:ext cx="5910456" cy="6888271"/>
          </a:xfrm>
          <a:prstGeom prst="rect">
            <a:avLst/>
          </a:prstGeom>
        </p:spPr>
      </p:pic>
      <p:pic>
        <p:nvPicPr>
          <p:cNvPr id="7" name="Picture 6" descr="Icon&#10;&#10;Description automatically generated">
            <a:extLst>
              <a:ext uri="{FF2B5EF4-FFF2-40B4-BE49-F238E27FC236}">
                <a16:creationId xmlns:a16="http://schemas.microsoft.com/office/drawing/2014/main" id="{C16AE683-6F98-48C6-80C3-B225D973EDE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D933207-F075-43E0-80DC-E6D3A18F079B}"/>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39781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70C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7" y="2510637"/>
            <a:ext cx="5461348" cy="3046988"/>
          </a:xfrm>
          <a:prstGeom prst="rect">
            <a:avLst/>
          </a:prstGeom>
          <a:noFill/>
        </p:spPr>
        <p:txBody>
          <a:bodyPr wrap="square">
            <a:spAutoFit/>
          </a:bodyPr>
          <a:lstStyle/>
          <a:p>
            <a:r>
              <a:rPr lang="en-GB" sz="2400" dirty="0">
                <a:solidFill>
                  <a:srgbClr val="00B050"/>
                </a:solidFill>
              </a:rPr>
              <a:t>Through Christ, and with Christ, and in Christ,</a:t>
            </a:r>
          </a:p>
          <a:p>
            <a:r>
              <a:rPr lang="en-GB" sz="2400" dirty="0">
                <a:solidFill>
                  <a:srgbClr val="00B050"/>
                </a:solidFill>
              </a:rPr>
              <a:t>in the unity of the Holy Spirit,</a:t>
            </a:r>
          </a:p>
          <a:p>
            <a:r>
              <a:rPr lang="en-GB" sz="2400" dirty="0">
                <a:solidFill>
                  <a:srgbClr val="00B050"/>
                </a:solidFill>
              </a:rPr>
              <a:t>all honour and glory are yours, O loving Father,</a:t>
            </a:r>
          </a:p>
          <a:p>
            <a:r>
              <a:rPr lang="en-GB" sz="2400" dirty="0">
                <a:solidFill>
                  <a:srgbClr val="00B050"/>
                </a:solidFill>
              </a:rPr>
              <a:t>for ever and ever.</a:t>
            </a:r>
          </a:p>
          <a:p>
            <a:r>
              <a:rPr lang="en-GB" sz="2400" dirty="0">
                <a:solidFill>
                  <a:srgbClr val="00B050"/>
                </a:solidFill>
              </a:rPr>
              <a:t>Amen.</a:t>
            </a:r>
          </a:p>
          <a:p>
            <a:endParaRPr lang="en-GB" sz="2400" dirty="0">
              <a:solidFill>
                <a:srgbClr val="C00000"/>
              </a:solidFill>
            </a:endParaRPr>
          </a:p>
        </p:txBody>
      </p:sp>
      <p:pic>
        <p:nvPicPr>
          <p:cNvPr id="3" name="Picture 2">
            <a:extLst>
              <a:ext uri="{FF2B5EF4-FFF2-40B4-BE49-F238E27FC236}">
                <a16:creationId xmlns:a16="http://schemas.microsoft.com/office/drawing/2014/main" id="{49E111AD-F68A-4347-A8AA-A644FF7575CE}"/>
              </a:ext>
            </a:extLst>
          </p:cNvPr>
          <p:cNvPicPr>
            <a:picLocks noChangeAspect="1"/>
          </p:cNvPicPr>
          <p:nvPr/>
        </p:nvPicPr>
        <p:blipFill>
          <a:blip r:embed="rId3"/>
          <a:srcRect l="21360" r="21360"/>
          <a:stretch/>
        </p:blipFill>
        <p:spPr>
          <a:xfrm>
            <a:off x="6481249" y="0"/>
            <a:ext cx="5910456" cy="6888271"/>
          </a:xfrm>
          <a:prstGeom prst="rect">
            <a:avLst/>
          </a:prstGeom>
        </p:spPr>
      </p:pic>
      <p:pic>
        <p:nvPicPr>
          <p:cNvPr id="7" name="Picture 6" descr="Icon&#10;&#10;Description automatically generated">
            <a:extLst>
              <a:ext uri="{FF2B5EF4-FFF2-40B4-BE49-F238E27FC236}">
                <a16:creationId xmlns:a16="http://schemas.microsoft.com/office/drawing/2014/main" id="{C16AE683-6F98-48C6-80C3-B225D973EDEA}"/>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D933207-F075-43E0-80DC-E6D3A18F079B}"/>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206143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3" y="1609533"/>
            <a:ext cx="6197326" cy="523220"/>
          </a:xfrm>
          <a:prstGeom prst="rect">
            <a:avLst/>
          </a:prstGeom>
          <a:noFill/>
        </p:spPr>
        <p:txBody>
          <a:bodyPr wrap="square">
            <a:spAutoFit/>
          </a:bodyPr>
          <a:lstStyle/>
          <a:p>
            <a:r>
              <a:rPr lang="en-GB" sz="2800" dirty="0">
                <a:solidFill>
                  <a:srgbClr val="5E94C2"/>
                </a:solidFill>
              </a:rPr>
              <a:t>AIMS OF THIS SESSION (4)</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3" y="2224692"/>
            <a:ext cx="6773523" cy="3970318"/>
          </a:xfrm>
          <a:prstGeom prst="rect">
            <a:avLst/>
          </a:prstGeom>
          <a:noFill/>
        </p:spPr>
        <p:txBody>
          <a:bodyPr wrap="square">
            <a:spAutoFit/>
          </a:bodyPr>
          <a:lstStyle/>
          <a:p>
            <a:pPr marL="342900" indent="-342900">
              <a:buFont typeface="Arial" panose="020B0604020202020204" pitchFamily="34" charset="0"/>
              <a:buChar char="•"/>
            </a:pPr>
            <a:r>
              <a:rPr lang="en-GB" sz="2800" dirty="0">
                <a:solidFill>
                  <a:srgbClr val="00B050"/>
                </a:solidFill>
              </a:rPr>
              <a:t>To understand the difference that the key themes of freedom and justice, exile and Messiah make in my lived experience.</a:t>
            </a:r>
          </a:p>
          <a:p>
            <a:pPr marL="342900" indent="-342900">
              <a:buFont typeface="Arial" panose="020B0604020202020204" pitchFamily="34" charset="0"/>
              <a:buChar char="•"/>
            </a:pPr>
            <a:r>
              <a:rPr lang="en-GB" sz="2800" dirty="0">
                <a:solidFill>
                  <a:srgbClr val="00B050"/>
                </a:solidFill>
              </a:rPr>
              <a:t>To understand the significance of Passover.</a:t>
            </a:r>
          </a:p>
          <a:p>
            <a:pPr marL="342900" indent="-342900">
              <a:buFont typeface="Arial" panose="020B0604020202020204" pitchFamily="34" charset="0"/>
              <a:buChar char="•"/>
            </a:pPr>
            <a:r>
              <a:rPr lang="en-GB" sz="2800" dirty="0">
                <a:solidFill>
                  <a:srgbClr val="00B050"/>
                </a:solidFill>
              </a:rPr>
              <a:t>To explore how to read the violent portrayals of God in the Bible through the lens of the cross.</a:t>
            </a:r>
          </a:p>
        </p:txBody>
      </p:sp>
      <p:pic>
        <p:nvPicPr>
          <p:cNvPr id="3" name="Picture 2">
            <a:extLst>
              <a:ext uri="{FF2B5EF4-FFF2-40B4-BE49-F238E27FC236}">
                <a16:creationId xmlns:a16="http://schemas.microsoft.com/office/drawing/2014/main" id="{B341A2B4-5C6D-48FA-879A-23B30AE12327}"/>
              </a:ext>
            </a:extLst>
          </p:cNvPr>
          <p:cNvPicPr>
            <a:picLocks noChangeAspect="1"/>
          </p:cNvPicPr>
          <p:nvPr/>
        </p:nvPicPr>
        <p:blipFill>
          <a:blip r:embed="rId3"/>
          <a:srcRect t="1144" b="1144"/>
          <a:stretch/>
        </p:blipFill>
        <p:spPr>
          <a:xfrm>
            <a:off x="7616913" y="254000"/>
            <a:ext cx="4332440" cy="635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Icon&#10;&#10;Description automatically generated">
            <a:extLst>
              <a:ext uri="{FF2B5EF4-FFF2-40B4-BE49-F238E27FC236}">
                <a16:creationId xmlns:a16="http://schemas.microsoft.com/office/drawing/2014/main" id="{959EBAB1-538E-4915-8A14-00133665053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E014A7D3-F325-453D-8C42-4C912F1BBCBA}"/>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337132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5E94C2"/>
                </a:solidFill>
              </a:rPr>
              <a:t>DISCOVERY BIBLE STUDY PASSAGE</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4" y="2209084"/>
            <a:ext cx="6209851" cy="4708981"/>
          </a:xfrm>
          <a:prstGeom prst="rect">
            <a:avLst/>
          </a:prstGeom>
          <a:noFill/>
        </p:spPr>
        <p:txBody>
          <a:bodyPr wrap="square">
            <a:spAutoFit/>
          </a:bodyPr>
          <a:lstStyle/>
          <a:p>
            <a:r>
              <a:rPr lang="en-GB" sz="2000" dirty="0">
                <a:solidFill>
                  <a:srgbClr val="00B050"/>
                </a:solidFill>
              </a:rPr>
              <a:t>Amos was speaking in about 750 BC to the ten tribes in the northern Kingdom of Israel before they were invaded by Assyria and dispersed.</a:t>
            </a:r>
          </a:p>
          <a:p>
            <a:endParaRPr lang="en-GB" sz="2000" dirty="0">
              <a:solidFill>
                <a:srgbClr val="00B050"/>
              </a:solidFill>
            </a:endParaRPr>
          </a:p>
          <a:p>
            <a:r>
              <a:rPr lang="en-GB" sz="2000" dirty="0">
                <a:solidFill>
                  <a:srgbClr val="00B050"/>
                </a:solidFill>
              </a:rPr>
              <a:t>Amos 5  </a:t>
            </a:r>
          </a:p>
          <a:p>
            <a:endParaRPr lang="en-GB" sz="2000" dirty="0">
              <a:solidFill>
                <a:srgbClr val="00B050"/>
              </a:solidFill>
            </a:endParaRPr>
          </a:p>
          <a:p>
            <a:r>
              <a:rPr lang="en-GB" sz="2000" dirty="0">
                <a:solidFill>
                  <a:srgbClr val="00B050"/>
                </a:solidFill>
              </a:rPr>
              <a:t>You levy a straw tax on the poor</a:t>
            </a:r>
          </a:p>
          <a:p>
            <a:r>
              <a:rPr lang="en-GB" sz="2000" dirty="0">
                <a:solidFill>
                  <a:srgbClr val="00B050"/>
                </a:solidFill>
              </a:rPr>
              <a:t>    and impose a tax on their grain.</a:t>
            </a:r>
          </a:p>
          <a:p>
            <a:r>
              <a:rPr lang="en-GB" sz="2000" dirty="0">
                <a:solidFill>
                  <a:srgbClr val="00B050"/>
                </a:solidFill>
              </a:rPr>
              <a:t>Therefore, though you have built stone mansions,</a:t>
            </a:r>
          </a:p>
          <a:p>
            <a:r>
              <a:rPr lang="en-GB" sz="2000" dirty="0">
                <a:solidFill>
                  <a:srgbClr val="00B050"/>
                </a:solidFill>
              </a:rPr>
              <a:t>    you will not live in them;</a:t>
            </a:r>
          </a:p>
          <a:p>
            <a:r>
              <a:rPr lang="en-GB" sz="2000" dirty="0">
                <a:solidFill>
                  <a:srgbClr val="00B050"/>
                </a:solidFill>
              </a:rPr>
              <a:t>though you have planted lush vineyards,</a:t>
            </a:r>
          </a:p>
          <a:p>
            <a:r>
              <a:rPr lang="en-GB" sz="2000" dirty="0">
                <a:solidFill>
                  <a:srgbClr val="00B050"/>
                </a:solidFill>
              </a:rPr>
              <a:t>    you will not drink their wine.</a:t>
            </a:r>
          </a:p>
          <a:p>
            <a:r>
              <a:rPr lang="en-GB" sz="2000" dirty="0">
                <a:solidFill>
                  <a:srgbClr val="00B050"/>
                </a:solidFill>
              </a:rPr>
              <a:t>12 For I know how many are your offenses</a:t>
            </a:r>
          </a:p>
          <a:p>
            <a:r>
              <a:rPr lang="en-GB" sz="2000" dirty="0">
                <a:solidFill>
                  <a:srgbClr val="00B050"/>
                </a:solidFill>
              </a:rPr>
              <a:t>    and how great your sins.</a:t>
            </a:r>
          </a:p>
          <a:p>
            <a:endParaRPr lang="en-GB" sz="2000" dirty="0">
              <a:solidFill>
                <a:srgbClr val="00B050"/>
              </a:solidFill>
            </a:endParaRPr>
          </a:p>
        </p:txBody>
      </p:sp>
      <p:pic>
        <p:nvPicPr>
          <p:cNvPr id="3" name="Picture 2">
            <a:extLst>
              <a:ext uri="{FF2B5EF4-FFF2-40B4-BE49-F238E27FC236}">
                <a16:creationId xmlns:a16="http://schemas.microsoft.com/office/drawing/2014/main" id="{E73E356F-2763-4345-A6D9-9C7FE49C305E}"/>
              </a:ext>
            </a:extLst>
          </p:cNvPr>
          <p:cNvPicPr>
            <a:picLocks noChangeAspect="1"/>
          </p:cNvPicPr>
          <p:nvPr/>
        </p:nvPicPr>
        <p:blipFill>
          <a:blip r:embed="rId3"/>
          <a:srcRect l="29885" r="29885"/>
          <a:stretch/>
        </p:blipFill>
        <p:spPr>
          <a:xfrm>
            <a:off x="7315200" y="0"/>
            <a:ext cx="4876800" cy="6886536"/>
          </a:xfrm>
          <a:prstGeom prst="rect">
            <a:avLst/>
          </a:prstGeom>
        </p:spPr>
      </p:pic>
      <p:pic>
        <p:nvPicPr>
          <p:cNvPr id="7" name="Picture 6" descr="Icon&#10;&#10;Description automatically generated">
            <a:extLst>
              <a:ext uri="{FF2B5EF4-FFF2-40B4-BE49-F238E27FC236}">
                <a16:creationId xmlns:a16="http://schemas.microsoft.com/office/drawing/2014/main" id="{0E8CB518-F795-406B-9743-A3D6A31B1F6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5E14BC49-CBB0-4708-82F8-7BD8BD54FB3A}"/>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264607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5E94C2"/>
                </a:solidFill>
              </a:rPr>
              <a:t>DISCOVERY BIBLE STUDY PASSAGE</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4" y="2209084"/>
            <a:ext cx="6209851" cy="3785652"/>
          </a:xfrm>
          <a:prstGeom prst="rect">
            <a:avLst/>
          </a:prstGeom>
          <a:noFill/>
        </p:spPr>
        <p:txBody>
          <a:bodyPr wrap="square">
            <a:spAutoFit/>
          </a:bodyPr>
          <a:lstStyle/>
          <a:p>
            <a:r>
              <a:rPr lang="en-GB" sz="2000" dirty="0">
                <a:solidFill>
                  <a:srgbClr val="00B050"/>
                </a:solidFill>
              </a:rPr>
              <a:t>There are those who oppress the innocent and take bribes</a:t>
            </a:r>
          </a:p>
          <a:p>
            <a:r>
              <a:rPr lang="en-GB" sz="2000" dirty="0">
                <a:solidFill>
                  <a:srgbClr val="00B050"/>
                </a:solidFill>
              </a:rPr>
              <a:t>    and deprive the poor of justice in the courts.</a:t>
            </a:r>
          </a:p>
          <a:p>
            <a:r>
              <a:rPr lang="en-GB" sz="2000" dirty="0">
                <a:solidFill>
                  <a:srgbClr val="00B050"/>
                </a:solidFill>
              </a:rPr>
              <a:t>13 Therefore the prudent keep quiet in such times,</a:t>
            </a:r>
          </a:p>
          <a:p>
            <a:r>
              <a:rPr lang="en-GB" sz="2000" dirty="0">
                <a:solidFill>
                  <a:srgbClr val="00B050"/>
                </a:solidFill>
              </a:rPr>
              <a:t>    for the times are evil.</a:t>
            </a:r>
          </a:p>
          <a:p>
            <a:r>
              <a:rPr lang="en-GB" sz="2000" dirty="0">
                <a:solidFill>
                  <a:srgbClr val="00B050"/>
                </a:solidFill>
              </a:rPr>
              <a:t>14 Seek good, not evil,</a:t>
            </a:r>
          </a:p>
          <a:p>
            <a:r>
              <a:rPr lang="en-GB" sz="2000" dirty="0">
                <a:solidFill>
                  <a:srgbClr val="00B050"/>
                </a:solidFill>
              </a:rPr>
              <a:t>    that you may live.</a:t>
            </a:r>
          </a:p>
          <a:p>
            <a:r>
              <a:rPr lang="en-GB" sz="2000" dirty="0">
                <a:solidFill>
                  <a:srgbClr val="00B050"/>
                </a:solidFill>
              </a:rPr>
              <a:t>Then the LORD God Almighty will be with you,</a:t>
            </a:r>
          </a:p>
          <a:p>
            <a:r>
              <a:rPr lang="en-GB" sz="2000" dirty="0">
                <a:solidFill>
                  <a:srgbClr val="00B050"/>
                </a:solidFill>
              </a:rPr>
              <a:t>    just as you say he is.</a:t>
            </a:r>
          </a:p>
          <a:p>
            <a:r>
              <a:rPr lang="en-GB" sz="2000" dirty="0">
                <a:solidFill>
                  <a:srgbClr val="00B050"/>
                </a:solidFill>
              </a:rPr>
              <a:t>15 Hate evil, love good;</a:t>
            </a:r>
          </a:p>
          <a:p>
            <a:r>
              <a:rPr lang="en-GB" sz="2000" dirty="0">
                <a:solidFill>
                  <a:srgbClr val="00B050"/>
                </a:solidFill>
              </a:rPr>
              <a:t>    maintain justice in the courts.</a:t>
            </a:r>
          </a:p>
          <a:p>
            <a:endParaRPr lang="en-GB" sz="2000" dirty="0">
              <a:solidFill>
                <a:srgbClr val="00B050"/>
              </a:solidFill>
            </a:endParaRPr>
          </a:p>
        </p:txBody>
      </p:sp>
      <p:pic>
        <p:nvPicPr>
          <p:cNvPr id="3" name="Picture 2">
            <a:extLst>
              <a:ext uri="{FF2B5EF4-FFF2-40B4-BE49-F238E27FC236}">
                <a16:creationId xmlns:a16="http://schemas.microsoft.com/office/drawing/2014/main" id="{E73E356F-2763-4345-A6D9-9C7FE49C305E}"/>
              </a:ext>
            </a:extLst>
          </p:cNvPr>
          <p:cNvPicPr>
            <a:picLocks noChangeAspect="1"/>
          </p:cNvPicPr>
          <p:nvPr/>
        </p:nvPicPr>
        <p:blipFill>
          <a:blip r:embed="rId3"/>
          <a:srcRect l="29885" r="29885"/>
          <a:stretch/>
        </p:blipFill>
        <p:spPr>
          <a:xfrm>
            <a:off x="7315200" y="0"/>
            <a:ext cx="4876800" cy="6886536"/>
          </a:xfrm>
          <a:prstGeom prst="rect">
            <a:avLst/>
          </a:prstGeom>
        </p:spPr>
      </p:pic>
      <p:pic>
        <p:nvPicPr>
          <p:cNvPr id="7" name="Picture 6" descr="Icon&#10;&#10;Description automatically generated">
            <a:extLst>
              <a:ext uri="{FF2B5EF4-FFF2-40B4-BE49-F238E27FC236}">
                <a16:creationId xmlns:a16="http://schemas.microsoft.com/office/drawing/2014/main" id="{0E8CB518-F795-406B-9743-A3D6A31B1F6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5E14BC49-CBB0-4708-82F8-7BD8BD54FB3A}"/>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425857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5E94C2"/>
                </a:solidFill>
              </a:rPr>
              <a:t>DISCOVERY BIBLE STUDY PASSAGE</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4" y="2209084"/>
            <a:ext cx="6209851" cy="4401205"/>
          </a:xfrm>
          <a:prstGeom prst="rect">
            <a:avLst/>
          </a:prstGeom>
          <a:noFill/>
        </p:spPr>
        <p:txBody>
          <a:bodyPr wrap="square">
            <a:spAutoFit/>
          </a:bodyPr>
          <a:lstStyle/>
          <a:p>
            <a:r>
              <a:rPr lang="en-GB" sz="2000" dirty="0">
                <a:solidFill>
                  <a:srgbClr val="00B050"/>
                </a:solidFill>
              </a:rPr>
              <a:t>Perhaps the LORD God Almighty will have mercy</a:t>
            </a:r>
          </a:p>
          <a:p>
            <a:r>
              <a:rPr lang="en-GB" sz="2000" dirty="0">
                <a:solidFill>
                  <a:srgbClr val="00B050"/>
                </a:solidFill>
              </a:rPr>
              <a:t>    on the remnant of Joseph.</a:t>
            </a:r>
          </a:p>
          <a:p>
            <a:r>
              <a:rPr lang="en-GB" sz="2000" dirty="0">
                <a:solidFill>
                  <a:srgbClr val="00B050"/>
                </a:solidFill>
              </a:rPr>
              <a:t>21 “I hate, I despise your religious festivals;</a:t>
            </a:r>
          </a:p>
          <a:p>
            <a:r>
              <a:rPr lang="en-GB" sz="2000" dirty="0">
                <a:solidFill>
                  <a:srgbClr val="00B050"/>
                </a:solidFill>
              </a:rPr>
              <a:t>    your assemblies are a stench to me.</a:t>
            </a:r>
          </a:p>
          <a:p>
            <a:r>
              <a:rPr lang="en-GB" sz="2000" dirty="0">
                <a:solidFill>
                  <a:srgbClr val="00B050"/>
                </a:solidFill>
              </a:rPr>
              <a:t>22 Even though you bring me burnt offerings and grain offerings,</a:t>
            </a:r>
          </a:p>
          <a:p>
            <a:r>
              <a:rPr lang="en-GB" sz="2000" dirty="0">
                <a:solidFill>
                  <a:srgbClr val="00B050"/>
                </a:solidFill>
              </a:rPr>
              <a:t>    I will not accept them.</a:t>
            </a:r>
          </a:p>
          <a:p>
            <a:r>
              <a:rPr lang="en-GB" sz="2000" dirty="0">
                <a:solidFill>
                  <a:srgbClr val="00B050"/>
                </a:solidFill>
              </a:rPr>
              <a:t>Though you bring choice fellowship offerings,</a:t>
            </a:r>
          </a:p>
          <a:p>
            <a:r>
              <a:rPr lang="en-GB" sz="2000" dirty="0">
                <a:solidFill>
                  <a:srgbClr val="00B050"/>
                </a:solidFill>
              </a:rPr>
              <a:t>    I will have no regard for them.</a:t>
            </a:r>
          </a:p>
          <a:p>
            <a:r>
              <a:rPr lang="en-GB" sz="2000" dirty="0">
                <a:solidFill>
                  <a:srgbClr val="00B050"/>
                </a:solidFill>
              </a:rPr>
              <a:t>23 Away with the noise of your songs!</a:t>
            </a:r>
          </a:p>
          <a:p>
            <a:r>
              <a:rPr lang="en-GB" sz="2000" dirty="0">
                <a:solidFill>
                  <a:srgbClr val="00B050"/>
                </a:solidFill>
              </a:rPr>
              <a:t>    I will not listen to the music of your harps.</a:t>
            </a:r>
          </a:p>
          <a:p>
            <a:r>
              <a:rPr lang="en-GB" sz="2000" dirty="0">
                <a:solidFill>
                  <a:srgbClr val="00B050"/>
                </a:solidFill>
              </a:rPr>
              <a:t>24 But let justice roll on like a river,</a:t>
            </a:r>
          </a:p>
          <a:p>
            <a:r>
              <a:rPr lang="en-GB" sz="2000" dirty="0">
                <a:solidFill>
                  <a:srgbClr val="00B050"/>
                </a:solidFill>
              </a:rPr>
              <a:t>    righteousness like a never-failing stream!</a:t>
            </a:r>
          </a:p>
          <a:p>
            <a:endParaRPr lang="en-GB" sz="2000" dirty="0">
              <a:solidFill>
                <a:srgbClr val="00B050"/>
              </a:solidFill>
            </a:endParaRPr>
          </a:p>
        </p:txBody>
      </p:sp>
      <p:pic>
        <p:nvPicPr>
          <p:cNvPr id="3" name="Picture 2">
            <a:extLst>
              <a:ext uri="{FF2B5EF4-FFF2-40B4-BE49-F238E27FC236}">
                <a16:creationId xmlns:a16="http://schemas.microsoft.com/office/drawing/2014/main" id="{E73E356F-2763-4345-A6D9-9C7FE49C305E}"/>
              </a:ext>
            </a:extLst>
          </p:cNvPr>
          <p:cNvPicPr>
            <a:picLocks noChangeAspect="1"/>
          </p:cNvPicPr>
          <p:nvPr/>
        </p:nvPicPr>
        <p:blipFill>
          <a:blip r:embed="rId3"/>
          <a:srcRect l="29885" r="29885"/>
          <a:stretch/>
        </p:blipFill>
        <p:spPr>
          <a:xfrm>
            <a:off x="7315200" y="0"/>
            <a:ext cx="4876800" cy="6886536"/>
          </a:xfrm>
          <a:prstGeom prst="rect">
            <a:avLst/>
          </a:prstGeom>
        </p:spPr>
      </p:pic>
      <p:pic>
        <p:nvPicPr>
          <p:cNvPr id="7" name="Picture 6" descr="Icon&#10;&#10;Description automatically generated">
            <a:extLst>
              <a:ext uri="{FF2B5EF4-FFF2-40B4-BE49-F238E27FC236}">
                <a16:creationId xmlns:a16="http://schemas.microsoft.com/office/drawing/2014/main" id="{0E8CB518-F795-406B-9743-A3D6A31B1F6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5E14BC49-CBB0-4708-82F8-7BD8BD54FB3A}"/>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161533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5E94C2"/>
                </a:solidFill>
              </a:rPr>
              <a:t>DISCOVERY BIBLE STUDY QUESTIONS</a:t>
            </a:r>
          </a:p>
        </p:txBody>
      </p:sp>
      <p:sp>
        <p:nvSpPr>
          <p:cNvPr id="8" name="TextBox 7">
            <a:extLst>
              <a:ext uri="{FF2B5EF4-FFF2-40B4-BE49-F238E27FC236}">
                <a16:creationId xmlns:a16="http://schemas.microsoft.com/office/drawing/2014/main" id="{72263A59-9DCB-4249-A2B2-D303DFB80CF9}"/>
              </a:ext>
            </a:extLst>
          </p:cNvPr>
          <p:cNvSpPr txBox="1"/>
          <p:nvPr/>
        </p:nvSpPr>
        <p:spPr>
          <a:xfrm>
            <a:off x="695044" y="2201023"/>
            <a:ext cx="11079421" cy="2308324"/>
          </a:xfrm>
          <a:prstGeom prst="rect">
            <a:avLst/>
          </a:prstGeom>
          <a:noFill/>
        </p:spPr>
        <p:txBody>
          <a:bodyPr wrap="square">
            <a:spAutoFit/>
          </a:bodyPr>
          <a:lstStyle/>
          <a:p>
            <a:r>
              <a:rPr lang="en-GB" sz="2400" dirty="0">
                <a:solidFill>
                  <a:srgbClr val="00B050"/>
                </a:solidFill>
              </a:rPr>
              <a:t>What do we learn about God?</a:t>
            </a:r>
          </a:p>
          <a:p>
            <a:r>
              <a:rPr lang="en-GB" sz="2400" dirty="0">
                <a:solidFill>
                  <a:srgbClr val="00B050"/>
                </a:solidFill>
              </a:rPr>
              <a:t>What do we learn about humanity?</a:t>
            </a:r>
          </a:p>
          <a:p>
            <a:r>
              <a:rPr lang="en-GB" sz="2400" dirty="0">
                <a:solidFill>
                  <a:srgbClr val="00B050"/>
                </a:solidFill>
              </a:rPr>
              <a:t>What does this passage say about obedience?</a:t>
            </a:r>
          </a:p>
          <a:p>
            <a:r>
              <a:rPr lang="en-GB" sz="2400" dirty="0">
                <a:solidFill>
                  <a:srgbClr val="00B050"/>
                </a:solidFill>
              </a:rPr>
              <a:t>In the light of what we now know about this passage, what is God calling you to do? (I will……..)</a:t>
            </a:r>
          </a:p>
          <a:p>
            <a:r>
              <a:rPr lang="en-GB" sz="2400" dirty="0">
                <a:solidFill>
                  <a:srgbClr val="00B050"/>
                </a:solidFill>
              </a:rPr>
              <a:t>Who might you share this story with this week?</a:t>
            </a:r>
          </a:p>
        </p:txBody>
      </p:sp>
      <p:pic>
        <p:nvPicPr>
          <p:cNvPr id="2" name="Picture 1" descr="Your Year of the Bible Can Start Now">
            <a:extLst>
              <a:ext uri="{FF2B5EF4-FFF2-40B4-BE49-F238E27FC236}">
                <a16:creationId xmlns:a16="http://schemas.microsoft.com/office/drawing/2014/main" id="{341D686E-96A8-4FDE-9EDC-161D588A9551}"/>
              </a:ext>
            </a:extLst>
          </p:cNvPr>
          <p:cNvPicPr/>
          <p:nvPr/>
        </p:nvPicPr>
        <p:blipFill rotWithShape="1">
          <a:blip r:embed="rId3">
            <a:extLst>
              <a:ext uri="{28A0092B-C50C-407E-A947-70E740481C1C}">
                <a14:useLocalDpi xmlns:a14="http://schemas.microsoft.com/office/drawing/2010/main" val="0"/>
              </a:ext>
            </a:extLst>
          </a:blip>
          <a:srcRect t="10670" b="22382"/>
          <a:stretch/>
        </p:blipFill>
        <p:spPr bwMode="auto">
          <a:xfrm>
            <a:off x="0" y="4725248"/>
            <a:ext cx="12192000" cy="3901858"/>
          </a:xfrm>
          <a:prstGeom prst="rect">
            <a:avLst/>
          </a:prstGeom>
          <a:noFill/>
          <a:ln>
            <a:noFill/>
          </a:ln>
          <a:extLst>
            <a:ext uri="{53640926-AAD7-44D8-BBD7-CCE9431645EC}">
              <a14:shadowObscured xmlns:a14="http://schemas.microsoft.com/office/drawing/2010/main"/>
            </a:ext>
          </a:extLst>
        </p:spPr>
      </p:pic>
      <p:pic>
        <p:nvPicPr>
          <p:cNvPr id="9" name="Picture 8" descr="Icon&#10;&#10;Description automatically generated">
            <a:extLst>
              <a:ext uri="{FF2B5EF4-FFF2-40B4-BE49-F238E27FC236}">
                <a16:creationId xmlns:a16="http://schemas.microsoft.com/office/drawing/2014/main" id="{3A87D400-991C-4B33-A508-A678CF6BA47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36BBFA5E-7DBA-4ECE-AC2E-F0CD5EC32200}"/>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285096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5E94C2"/>
                </a:solidFill>
              </a:rPr>
              <a:t>CLOSING PRAYER</a:t>
            </a:r>
          </a:p>
        </p:txBody>
      </p:sp>
      <p:sp>
        <p:nvSpPr>
          <p:cNvPr id="9" name="TextBox 8">
            <a:extLst>
              <a:ext uri="{FF2B5EF4-FFF2-40B4-BE49-F238E27FC236}">
                <a16:creationId xmlns:a16="http://schemas.microsoft.com/office/drawing/2014/main" id="{D1A69E99-C217-47A5-A88C-53FB2D7AA7B9}"/>
              </a:ext>
            </a:extLst>
          </p:cNvPr>
          <p:cNvSpPr txBox="1"/>
          <p:nvPr/>
        </p:nvSpPr>
        <p:spPr>
          <a:xfrm>
            <a:off x="328736" y="2408276"/>
            <a:ext cx="6360163" cy="3970318"/>
          </a:xfrm>
          <a:prstGeom prst="rect">
            <a:avLst/>
          </a:prstGeom>
          <a:noFill/>
        </p:spPr>
        <p:txBody>
          <a:bodyPr wrap="square">
            <a:spAutoFit/>
          </a:bodyPr>
          <a:lstStyle/>
          <a:p>
            <a:r>
              <a:rPr lang="en-GB" sz="2800" dirty="0">
                <a:solidFill>
                  <a:srgbClr val="00B050"/>
                </a:solidFill>
              </a:rPr>
              <a:t>Philippians 3</a:t>
            </a:r>
          </a:p>
          <a:p>
            <a:endParaRPr lang="en-GB" sz="2800" dirty="0">
              <a:solidFill>
                <a:srgbClr val="00B050"/>
              </a:solidFill>
            </a:endParaRPr>
          </a:p>
          <a:p>
            <a:r>
              <a:rPr lang="en-GB" sz="2800" dirty="0">
                <a:solidFill>
                  <a:srgbClr val="00B050"/>
                </a:solidFill>
              </a:rPr>
              <a:t>“20 But our citizenship is in heaven. And we eagerly await a Saviour from there, the Lord Jesus Christ, 21 who, by the power that enables him to bring everything under his control, will transform our lowly bodies so that they will be like his glorious body.”</a:t>
            </a:r>
          </a:p>
        </p:txBody>
      </p:sp>
      <p:pic>
        <p:nvPicPr>
          <p:cNvPr id="3" name="Picture 2">
            <a:extLst>
              <a:ext uri="{FF2B5EF4-FFF2-40B4-BE49-F238E27FC236}">
                <a16:creationId xmlns:a16="http://schemas.microsoft.com/office/drawing/2014/main" id="{A2A59F76-8D9A-4406-B562-11693C373EFF}"/>
              </a:ext>
            </a:extLst>
          </p:cNvPr>
          <p:cNvPicPr>
            <a:picLocks noChangeAspect="1"/>
          </p:cNvPicPr>
          <p:nvPr/>
        </p:nvPicPr>
        <p:blipFill>
          <a:blip r:embed="rId3"/>
          <a:srcRect l="1000" r="1000"/>
          <a:stretch/>
        </p:blipFill>
        <p:spPr>
          <a:xfrm>
            <a:off x="6977100" y="2133278"/>
            <a:ext cx="4886164" cy="33239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Icon&#10;&#10;Description automatically generated">
            <a:extLst>
              <a:ext uri="{FF2B5EF4-FFF2-40B4-BE49-F238E27FC236}">
                <a16:creationId xmlns:a16="http://schemas.microsoft.com/office/drawing/2014/main" id="{8BDC391B-D3F0-407A-9839-6572A27465B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2647" y="192103"/>
            <a:ext cx="1008639" cy="10086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52980549-DB59-417E-BA35-18CC4A177E10}"/>
              </a:ext>
            </a:extLst>
          </p:cNvPr>
          <p:cNvSpPr txBox="1"/>
          <p:nvPr/>
        </p:nvSpPr>
        <p:spPr>
          <a:xfrm>
            <a:off x="1251286" y="57787"/>
            <a:ext cx="7249160" cy="1031051"/>
          </a:xfrm>
          <a:prstGeom prst="rect">
            <a:avLst/>
          </a:prstGeom>
          <a:noFill/>
        </p:spPr>
        <p:txBody>
          <a:bodyPr wrap="square" rtlCol="0">
            <a:spAutoFit/>
          </a:bodyPr>
          <a:lstStyle/>
          <a:p>
            <a:pPr>
              <a:spcAft>
                <a:spcPts val="600"/>
              </a:spcAft>
            </a:pPr>
            <a:r>
              <a:rPr lang="en-GB" sz="3600" b="1" dirty="0">
                <a:solidFill>
                  <a:schemeClr val="accent1">
                    <a:lumMod val="75000"/>
                  </a:schemeClr>
                </a:solidFill>
                <a:latin typeface="Lato" panose="020F0502020204030203" pitchFamily="34" charset="0"/>
              </a:rPr>
              <a:t>WAY OF DISCIPLESHIP: </a:t>
            </a:r>
          </a:p>
          <a:p>
            <a:pPr>
              <a:spcAft>
                <a:spcPts val="600"/>
              </a:spcAft>
            </a:pPr>
            <a:r>
              <a:rPr lang="en-GB" sz="2000" b="1" dirty="0">
                <a:solidFill>
                  <a:srgbClr val="00B050"/>
                </a:solidFill>
                <a:latin typeface="Lato" panose="020F0502020204030203" pitchFamily="34" charset="0"/>
              </a:rPr>
              <a:t>BIBLE CONFIDENCE AND KNOWING THE STORY</a:t>
            </a:r>
          </a:p>
        </p:txBody>
      </p:sp>
    </p:spTree>
    <p:extLst>
      <p:ext uri="{BB962C8B-B14F-4D97-AF65-F5344CB8AC3E}">
        <p14:creationId xmlns:p14="http://schemas.microsoft.com/office/powerpoint/2010/main" val="837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hways WofD Theme">
  <a:themeElements>
    <a:clrScheme name="Pathways Color Pallette">
      <a:dk1>
        <a:srgbClr val="143F72"/>
      </a:dk1>
      <a:lt1>
        <a:srgbClr val="143F72"/>
      </a:lt1>
      <a:dk2>
        <a:srgbClr val="000000"/>
      </a:dk2>
      <a:lt2>
        <a:srgbClr val="FFFFFF"/>
      </a:lt2>
      <a:accent1>
        <a:srgbClr val="969ACC"/>
      </a:accent1>
      <a:accent2>
        <a:srgbClr val="69A1D7"/>
      </a:accent2>
      <a:accent3>
        <a:srgbClr val="143F72"/>
      </a:accent3>
      <a:accent4>
        <a:srgbClr val="96C353"/>
      </a:accent4>
      <a:accent5>
        <a:srgbClr val="FAB930"/>
      </a:accent5>
      <a:accent6>
        <a:srgbClr val="E24B8A"/>
      </a:accent6>
      <a:hlink>
        <a:srgbClr val="000000"/>
      </a:hlink>
      <a:folHlink>
        <a:srgbClr val="954F72"/>
      </a:folHlink>
    </a:clrScheme>
    <a:fontScheme name="Pathways Fonts">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ways WofD Theme" id="{B72DFA9A-61D7-4D0B-87E4-41E3F95AEFBA}" vid="{5C28F728-4D23-4CDC-90EA-461FD2DA0AE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656</Words>
  <Application>Microsoft Office PowerPoint</Application>
  <PresentationFormat>Widescreen</PresentationFormat>
  <Paragraphs>90</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Lato</vt:lpstr>
      <vt:lpstr>Lato Black</vt:lpstr>
      <vt:lpstr>Custom Design</vt:lpstr>
      <vt:lpstr>Pathways WofD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Frearson</dc:creator>
  <cp:lastModifiedBy>Guy Donegan-Cross</cp:lastModifiedBy>
  <cp:revision>106</cp:revision>
  <dcterms:created xsi:type="dcterms:W3CDTF">2020-06-24T10:38:54Z</dcterms:created>
  <dcterms:modified xsi:type="dcterms:W3CDTF">2021-07-13T08:32:15Z</dcterms:modified>
</cp:coreProperties>
</file>