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5" r:id="rId3"/>
  </p:sldMasterIdLst>
  <p:notesMasterIdLst>
    <p:notesMasterId r:id="rId12"/>
  </p:notesMasterIdLst>
  <p:sldIdLst>
    <p:sldId id="273" r:id="rId4"/>
    <p:sldId id="293" r:id="rId5"/>
    <p:sldId id="272" r:id="rId6"/>
    <p:sldId id="278" r:id="rId7"/>
    <p:sldId id="290" r:id="rId8"/>
    <p:sldId id="281" r:id="rId9"/>
    <p:sldId id="276"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930"/>
    <a:srgbClr val="143F72"/>
    <a:srgbClr val="969ACC"/>
    <a:srgbClr val="100B7A"/>
    <a:srgbClr val="E24B8A"/>
    <a:srgbClr val="96C353"/>
    <a:srgbClr val="9669A9"/>
    <a:srgbClr val="FFFFFF"/>
    <a:srgbClr val="5E9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328" autoAdjust="0"/>
  </p:normalViewPr>
  <p:slideViewPr>
    <p:cSldViewPr snapToGrid="0" snapToObjects="1">
      <p:cViewPr varScale="1">
        <p:scale>
          <a:sx n="51" d="100"/>
          <a:sy n="51" d="100"/>
        </p:scale>
        <p:origin x="1232" y="52"/>
      </p:cViewPr>
      <p:guideLst/>
    </p:cSldViewPr>
  </p:slid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B80E8-B093-4991-AE60-1EB043FEB13C}"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44F2-12A0-4A0A-8A54-46BB6D8A75AA}" type="slidenum">
              <a:rPr lang="en-GB" smtClean="0"/>
              <a:t>‹#›</a:t>
            </a:fld>
            <a:endParaRPr lang="en-GB"/>
          </a:p>
        </p:txBody>
      </p:sp>
    </p:spTree>
    <p:extLst>
      <p:ext uri="{BB962C8B-B14F-4D97-AF65-F5344CB8AC3E}">
        <p14:creationId xmlns:p14="http://schemas.microsoft.com/office/powerpoint/2010/main" val="25334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1</a:t>
            </a:fld>
            <a:endParaRPr lang="en-GB"/>
          </a:p>
        </p:txBody>
      </p:sp>
    </p:spTree>
    <p:extLst>
      <p:ext uri="{BB962C8B-B14F-4D97-AF65-F5344CB8AC3E}">
        <p14:creationId xmlns:p14="http://schemas.microsoft.com/office/powerpoint/2010/main" val="118487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2</a:t>
            </a:fld>
            <a:endParaRPr lang="en-GB"/>
          </a:p>
        </p:txBody>
      </p:sp>
    </p:spTree>
    <p:extLst>
      <p:ext uri="{BB962C8B-B14F-4D97-AF65-F5344CB8AC3E}">
        <p14:creationId xmlns:p14="http://schemas.microsoft.com/office/powerpoint/2010/main" val="385681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3</a:t>
            </a:fld>
            <a:endParaRPr lang="en-GB"/>
          </a:p>
        </p:txBody>
      </p:sp>
    </p:spTree>
    <p:extLst>
      <p:ext uri="{BB962C8B-B14F-4D97-AF65-F5344CB8AC3E}">
        <p14:creationId xmlns:p14="http://schemas.microsoft.com/office/powerpoint/2010/main" val="41556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4</a:t>
            </a:fld>
            <a:endParaRPr lang="en-GB"/>
          </a:p>
        </p:txBody>
      </p:sp>
    </p:spTree>
    <p:extLst>
      <p:ext uri="{BB962C8B-B14F-4D97-AF65-F5344CB8AC3E}">
        <p14:creationId xmlns:p14="http://schemas.microsoft.com/office/powerpoint/2010/main" val="224782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5</a:t>
            </a:fld>
            <a:endParaRPr lang="en-GB"/>
          </a:p>
        </p:txBody>
      </p:sp>
    </p:spTree>
    <p:extLst>
      <p:ext uri="{BB962C8B-B14F-4D97-AF65-F5344CB8AC3E}">
        <p14:creationId xmlns:p14="http://schemas.microsoft.com/office/powerpoint/2010/main" val="149396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6</a:t>
            </a:fld>
            <a:endParaRPr lang="en-GB"/>
          </a:p>
        </p:txBody>
      </p:sp>
    </p:spTree>
    <p:extLst>
      <p:ext uri="{BB962C8B-B14F-4D97-AF65-F5344CB8AC3E}">
        <p14:creationId xmlns:p14="http://schemas.microsoft.com/office/powerpoint/2010/main" val="2419064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7</a:t>
            </a:fld>
            <a:endParaRPr lang="en-GB"/>
          </a:p>
        </p:txBody>
      </p:sp>
    </p:spTree>
    <p:extLst>
      <p:ext uri="{BB962C8B-B14F-4D97-AF65-F5344CB8AC3E}">
        <p14:creationId xmlns:p14="http://schemas.microsoft.com/office/powerpoint/2010/main" val="99251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8744F2-12A0-4A0A-8A54-46BB6D8A75AA}" type="slidenum">
              <a:rPr lang="en-GB" smtClean="0"/>
              <a:t>8</a:t>
            </a:fld>
            <a:endParaRPr lang="en-GB"/>
          </a:p>
        </p:txBody>
      </p:sp>
    </p:spTree>
    <p:extLst>
      <p:ext uri="{BB962C8B-B14F-4D97-AF65-F5344CB8AC3E}">
        <p14:creationId xmlns:p14="http://schemas.microsoft.com/office/powerpoint/2010/main" val="427263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4A13-629D-DA47-A355-0318CA5E05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5482F-11A6-2E40-A68B-B42FECEFE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D3108B-602C-994D-B837-0A2155BA780E}"/>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5" name="Footer Placeholder 4">
            <a:extLst>
              <a:ext uri="{FF2B5EF4-FFF2-40B4-BE49-F238E27FC236}">
                <a16:creationId xmlns:a16="http://schemas.microsoft.com/office/drawing/2014/main" id="{52CBFB78-9776-0245-BCFB-3C1D7D040097}"/>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E759E54-3573-C447-85A8-0629A807E18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9955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238A-288B-6E4B-9F5E-3D6C8D5F1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4BF356-5B3F-EA40-A5EA-69D34D6D6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9134005-298D-0940-8697-5707894FC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30218-13F8-7340-9A35-31B441F71814}"/>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6" name="Footer Placeholder 5">
            <a:extLst>
              <a:ext uri="{FF2B5EF4-FFF2-40B4-BE49-F238E27FC236}">
                <a16:creationId xmlns:a16="http://schemas.microsoft.com/office/drawing/2014/main" id="{0D52D81C-45AF-7141-A265-28EF99F70D89}"/>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054EA1-8DD2-6A43-95CD-D934CF7E685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29931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F652-EC8D-5E4D-B541-482B8B2474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D187F-9A47-9F49-9D8E-C19690E3A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2E7F0-9B93-644B-AE8F-D7702F04E2BA}"/>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5" name="Footer Placeholder 4">
            <a:extLst>
              <a:ext uri="{FF2B5EF4-FFF2-40B4-BE49-F238E27FC236}">
                <a16:creationId xmlns:a16="http://schemas.microsoft.com/office/drawing/2014/main" id="{312C8F99-AF7C-3F4A-8EF9-CED6D87B3216}"/>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7169C3-0966-8042-988D-2B932C2562E2}"/>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2099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3893D-627F-8445-8927-0F54138493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B6604-A859-2F4D-8CAF-B5E618A99E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93D28-0ABE-DA4B-AD13-9D23C918E6CB}"/>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5" name="Footer Placeholder 4">
            <a:extLst>
              <a:ext uri="{FF2B5EF4-FFF2-40B4-BE49-F238E27FC236}">
                <a16:creationId xmlns:a16="http://schemas.microsoft.com/office/drawing/2014/main" id="{171C9412-E77F-374A-9623-7CF6481B4A01}"/>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3F2FB1-4174-B744-9C15-C7ABD66EB64E}"/>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879272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10/6/2021</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80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63DB-5DAB-6A40-9FCA-CBC0EAFFE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2C0B9E-D487-994A-8F62-88E67EA6D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34212-2463-3A40-97C6-08BE512BE844}"/>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5" name="Footer Placeholder 4">
            <a:extLst>
              <a:ext uri="{FF2B5EF4-FFF2-40B4-BE49-F238E27FC236}">
                <a16:creationId xmlns:a16="http://schemas.microsoft.com/office/drawing/2014/main" id="{E4981439-DE81-3744-B527-416EDA35D9F8}"/>
              </a:ext>
            </a:extLst>
          </p:cNvPr>
          <p:cNvSpPr>
            <a:spLocks noGrp="1"/>
          </p:cNvSpPr>
          <p:nvPr>
            <p:ph type="ftr" sz="quarter" idx="11"/>
          </p:nvPr>
        </p:nvSpPr>
        <p:spPr>
          <a:xfrm>
            <a:off x="4038600" y="6305654"/>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CABE61-8EC5-F148-86D1-A48D18BADA61}"/>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6612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D9D3-EE7F-4543-835A-81885A1BD1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97075-E502-3A4B-81D3-1DBF2DF43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BE9F40-4B81-D146-A107-82A0A8A4CE0F}"/>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5" name="Footer Placeholder 4">
            <a:extLst>
              <a:ext uri="{FF2B5EF4-FFF2-40B4-BE49-F238E27FC236}">
                <a16:creationId xmlns:a16="http://schemas.microsoft.com/office/drawing/2014/main" id="{13438D80-BB20-7143-B14E-896EA58ECE0E}"/>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FCFD9-0AD6-5C48-9D5C-F69A4126652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0597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63FD7-A43E-0F43-8379-AB495A45328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95C626-248D-3B48-BF61-97734BC0DE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795F36-65EC-F44A-AE45-C86E64482F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8A200-82C5-CE40-A706-B35447CD6DD8}"/>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6" name="Footer Placeholder 5">
            <a:extLst>
              <a:ext uri="{FF2B5EF4-FFF2-40B4-BE49-F238E27FC236}">
                <a16:creationId xmlns:a16="http://schemas.microsoft.com/office/drawing/2014/main" id="{C41F8759-6CAB-9848-9C7F-D6BF36002392}"/>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2330EA-2FF9-6F43-8ACB-432C97B06A8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422872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9336-1B85-D146-964D-16BE024BBC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79D50DE-4D3D-164C-BA59-B23CB3868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145F4-BFD9-C047-BA71-57B8A509E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CB6A42-D865-7848-B033-4477B9AB92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F1857-F425-2E44-984F-FB68E5C69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A64B6-19AB-0D42-A5FD-0B2283C26D1E}"/>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8" name="Footer Placeholder 7">
            <a:extLst>
              <a:ext uri="{FF2B5EF4-FFF2-40B4-BE49-F238E27FC236}">
                <a16:creationId xmlns:a16="http://schemas.microsoft.com/office/drawing/2014/main" id="{3CB13DE8-9F2C-0F46-9D12-2D79A0BFEDB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0C849FA-9A01-E74D-A689-1BB8E879D4EA}"/>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1743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1F58-F529-2646-9EF1-D6D2B02491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9DC2F9F-4614-0641-A20C-34D76C3FBAD9}"/>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4" name="Footer Placeholder 3">
            <a:extLst>
              <a:ext uri="{FF2B5EF4-FFF2-40B4-BE49-F238E27FC236}">
                <a16:creationId xmlns:a16="http://schemas.microsoft.com/office/drawing/2014/main" id="{0C806993-D0D2-DE4C-B043-8E116DA57315}"/>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43BA36-6128-FA4D-AB66-B46A449890FC}"/>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263179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5021B-84E0-1240-8A00-99F0D92082EA}"/>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3" name="Footer Placeholder 2">
            <a:extLst>
              <a:ext uri="{FF2B5EF4-FFF2-40B4-BE49-F238E27FC236}">
                <a16:creationId xmlns:a16="http://schemas.microsoft.com/office/drawing/2014/main" id="{99ED16F9-B5B6-0A43-89A1-8F64C5CF5DD3}"/>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4ECAC12-B55F-3A45-8B1B-07DE2B741879}"/>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379794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7F51-2E24-0B4F-A9DA-0BD18BE9BFE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067FF-820C-8942-9474-A72EAF316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2FD3A-5EF2-7446-A120-268EC810D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2A6EB-3448-CE4F-AF1A-4D43B5C275FE}"/>
              </a:ext>
            </a:extLst>
          </p:cNvPr>
          <p:cNvSpPr>
            <a:spLocks noGrp="1"/>
          </p:cNvSpPr>
          <p:nvPr>
            <p:ph type="dt" sz="half" idx="10"/>
          </p:nvPr>
        </p:nvSpPr>
        <p:spPr/>
        <p:txBody>
          <a:bodyPr/>
          <a:lstStyle/>
          <a:p>
            <a:fld id="{5CE0EBA2-3046-0746-9906-4A7D0BD7DD5C}" type="datetimeFigureOut">
              <a:rPr lang="en-US" smtClean="0"/>
              <a:t>10/6/2021</a:t>
            </a:fld>
            <a:endParaRPr lang="en-US"/>
          </a:p>
        </p:txBody>
      </p:sp>
      <p:sp>
        <p:nvSpPr>
          <p:cNvPr id="6" name="Footer Placeholder 5">
            <a:extLst>
              <a:ext uri="{FF2B5EF4-FFF2-40B4-BE49-F238E27FC236}">
                <a16:creationId xmlns:a16="http://schemas.microsoft.com/office/drawing/2014/main" id="{DF219AB4-84C8-4E4C-AAF8-D574284802CC}"/>
              </a:ext>
            </a:extLst>
          </p:cNvPr>
          <p:cNvSpPr>
            <a:spLocks noGrp="1"/>
          </p:cNvSpPr>
          <p:nvPr>
            <p:ph type="ftr" sz="quarter" idx="11"/>
          </p:nvPr>
        </p:nvSpPr>
        <p:spPr>
          <a:xfrm>
            <a:off x="4038600" y="6305654"/>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22B896-BD26-DA4E-A2EF-0A8789631207}"/>
              </a:ext>
            </a:extLst>
          </p:cNvPr>
          <p:cNvSpPr>
            <a:spLocks noGrp="1"/>
          </p:cNvSpPr>
          <p:nvPr>
            <p:ph type="sldNum" sz="quarter" idx="12"/>
          </p:nvPr>
        </p:nvSpPr>
        <p:spPr/>
        <p:txBody>
          <a:bodyPr/>
          <a:lstStyle/>
          <a:p>
            <a:fld id="{45B99C00-5FFA-F04F-8FE8-9BDB8AA2D07B}" type="slidenum">
              <a:rPr lang="en-US" smtClean="0"/>
              <a:t>‹#›</a:t>
            </a:fld>
            <a:endParaRPr lang="en-US"/>
          </a:p>
        </p:txBody>
      </p:sp>
    </p:spTree>
    <p:extLst>
      <p:ext uri="{BB962C8B-B14F-4D97-AF65-F5344CB8AC3E}">
        <p14:creationId xmlns:p14="http://schemas.microsoft.com/office/powerpoint/2010/main" val="110932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6B60-0CBD-1943-B49A-7899E40579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1BDA3-35E0-3A45-AE7C-0C3FDE8B096E}"/>
              </a:ext>
            </a:extLst>
          </p:cNvPr>
          <p:cNvSpPr>
            <a:spLocks noGrp="1"/>
          </p:cNvSpPr>
          <p:nvPr>
            <p:ph type="dt" sz="half" idx="10"/>
          </p:nvPr>
        </p:nvSpPr>
        <p:spPr/>
        <p:txBody>
          <a:bodyPr/>
          <a:lstStyle/>
          <a:p>
            <a:fld id="{5CE0EBA2-3046-0746-9906-4A7D0BD7DD5C}" type="datetimeFigureOut">
              <a:rPr lang="en-US" smtClean="0"/>
              <a:pPr/>
              <a:t>10/6/2021</a:t>
            </a:fld>
            <a:endParaRPr lang="en-US"/>
          </a:p>
        </p:txBody>
      </p:sp>
      <p:sp>
        <p:nvSpPr>
          <p:cNvPr id="4" name="Footer Placeholder 3">
            <a:extLst>
              <a:ext uri="{FF2B5EF4-FFF2-40B4-BE49-F238E27FC236}">
                <a16:creationId xmlns:a16="http://schemas.microsoft.com/office/drawing/2014/main" id="{2FD1D4B9-9C01-B44B-AC6E-DC3D15698F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E7067D-A007-B74C-A9C4-10D7C7389711}"/>
              </a:ext>
            </a:extLst>
          </p:cNvPr>
          <p:cNvSpPr>
            <a:spLocks noGrp="1"/>
          </p:cNvSpPr>
          <p:nvPr>
            <p:ph type="sldNum" sz="quarter" idx="12"/>
          </p:nvPr>
        </p:nvSpPr>
        <p:spPr/>
        <p:txBody>
          <a:bodyPr/>
          <a:lstStyle/>
          <a:p>
            <a:fld id="{45B99C00-5FFA-F04F-8FE8-9BDB8AA2D07B}" type="slidenum">
              <a:rPr lang="en-US" smtClean="0"/>
              <a:pPr/>
              <a:t>‹#›</a:t>
            </a:fld>
            <a:endParaRPr lang="en-US"/>
          </a:p>
        </p:txBody>
      </p:sp>
      <p:sp>
        <p:nvSpPr>
          <p:cNvPr id="6" name="Rectangle 5">
            <a:extLst>
              <a:ext uri="{FF2B5EF4-FFF2-40B4-BE49-F238E27FC236}">
                <a16:creationId xmlns:a16="http://schemas.microsoft.com/office/drawing/2014/main" id="{76B1F6D2-841E-9243-B028-5EBF448990B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2B80A7-6D2A-41AB-B724-2DA23DE9B2B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8114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19298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F13278-820F-4E48-9439-C950BDFD6D9D}"/>
              </a:ext>
            </a:extLst>
          </p:cNvPr>
          <p:cNvPicPr>
            <a:picLocks noChangeAspect="1"/>
          </p:cNvPicPr>
          <p:nvPr/>
        </p:nvPicPr>
        <p:blipFill>
          <a:blip r:embed="rId1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04BF0AE-BBF4-D54C-B10E-AE1267BF0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84AADE-4B0C-DF40-B99D-121D6F3992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0A495-10E1-F64A-8CA8-6336337F6FD8}"/>
              </a:ext>
            </a:extLst>
          </p:cNvPr>
          <p:cNvSpPr>
            <a:spLocks noGrp="1"/>
          </p:cNvSpPr>
          <p:nvPr>
            <p:ph type="dt" sz="half" idx="2"/>
          </p:nvPr>
        </p:nvSpPr>
        <p:spPr>
          <a:xfrm>
            <a:off x="838200" y="6305654"/>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Lato" panose="020F0502020204030203" pitchFamily="34" charset="77"/>
              </a:defRPr>
            </a:lvl1pPr>
          </a:lstStyle>
          <a:p>
            <a:fld id="{5CE0EBA2-3046-0746-9906-4A7D0BD7DD5C}" type="datetimeFigureOut">
              <a:rPr lang="en-US" smtClean="0"/>
              <a:pPr/>
              <a:t>10/6/2021</a:t>
            </a:fld>
            <a:endParaRPr lang="en-US"/>
          </a:p>
        </p:txBody>
      </p:sp>
      <p:sp>
        <p:nvSpPr>
          <p:cNvPr id="5" name="Footer Placeholder 4">
            <a:extLst>
              <a:ext uri="{FF2B5EF4-FFF2-40B4-BE49-F238E27FC236}">
                <a16:creationId xmlns:a16="http://schemas.microsoft.com/office/drawing/2014/main" id="{AE6441B7-BFAF-CE40-89F9-A724FA530D40}"/>
              </a:ext>
            </a:extLst>
          </p:cNvPr>
          <p:cNvSpPr>
            <a:spLocks noGrp="1"/>
          </p:cNvSpPr>
          <p:nvPr>
            <p:ph type="ftr" sz="quarter" idx="3"/>
          </p:nvPr>
        </p:nvSpPr>
        <p:spPr>
          <a:xfrm>
            <a:off x="4038600" y="6305654"/>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910968CB-DB71-D84A-A08D-7578B00C146B}"/>
              </a:ext>
            </a:extLst>
          </p:cNvPr>
          <p:cNvSpPr>
            <a:spLocks noGrp="1"/>
          </p:cNvSpPr>
          <p:nvPr>
            <p:ph type="sldNum" sz="quarter" idx="4"/>
          </p:nvPr>
        </p:nvSpPr>
        <p:spPr>
          <a:xfrm>
            <a:off x="8610600" y="6305654"/>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Lato" panose="020F0502020204030203" pitchFamily="34" charset="77"/>
              </a:defRPr>
            </a:lvl1pPr>
          </a:lstStyle>
          <a:p>
            <a:fld id="{45B99C00-5FFA-F04F-8FE8-9BDB8AA2D07B}" type="slidenum">
              <a:rPr lang="en-US" smtClean="0"/>
              <a:pPr/>
              <a:t>‹#›</a:t>
            </a:fld>
            <a:endParaRPr lang="en-US"/>
          </a:p>
        </p:txBody>
      </p:sp>
      <p:pic>
        <p:nvPicPr>
          <p:cNvPr id="8" name="Picture 7">
            <a:extLst>
              <a:ext uri="{FF2B5EF4-FFF2-40B4-BE49-F238E27FC236}">
                <a16:creationId xmlns:a16="http://schemas.microsoft.com/office/drawing/2014/main" id="{B4AFB666-D2F7-4051-9AD0-0D51B022FF70}"/>
              </a:ext>
            </a:extLst>
          </p:cNvPr>
          <p:cNvPicPr>
            <a:picLocks noChangeAspect="1"/>
          </p:cNvPicPr>
          <p:nvPr userDrawn="1"/>
        </p:nvPicPr>
        <p:blipFill>
          <a:blip r:embed="rId15"/>
          <a:srcRect/>
          <a:stretch/>
        </p:blipFill>
        <p:spPr>
          <a:xfrm>
            <a:off x="0" y="0"/>
            <a:ext cx="12192000" cy="6858000"/>
          </a:xfrm>
          <a:prstGeom prst="rect">
            <a:avLst/>
          </a:prstGeom>
        </p:spPr>
      </p:pic>
    </p:spTree>
    <p:extLst>
      <p:ext uri="{BB962C8B-B14F-4D97-AF65-F5344CB8AC3E}">
        <p14:creationId xmlns:p14="http://schemas.microsoft.com/office/powerpoint/2010/main" val="10305347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b="1" i="0" kern="1200">
          <a:solidFill>
            <a:schemeClr val="tx1"/>
          </a:solidFill>
          <a:latin typeface="Lato Black"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69115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3DFD5F-2A8D-403E-BAE3-4F4F641ACC2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6" y="2510637"/>
            <a:ext cx="6348109" cy="3785652"/>
          </a:xfrm>
          <a:prstGeom prst="rect">
            <a:avLst/>
          </a:prstGeom>
          <a:noFill/>
        </p:spPr>
        <p:txBody>
          <a:bodyPr wrap="square">
            <a:spAutoFit/>
          </a:bodyPr>
          <a:lstStyle/>
          <a:p>
            <a:r>
              <a:rPr lang="en-GB" sz="2400" dirty="0">
                <a:solidFill>
                  <a:srgbClr val="FAB930"/>
                </a:solidFill>
              </a:rPr>
              <a:t>We have come to be changed in our characters, to draw close to God so that we might be disciples who are becoming like Christ.  Let's spend a moment to ask God to change us tonight from the inside out - to give us hearts of love like His, and to clear away anything that blocks His love.</a:t>
            </a:r>
          </a:p>
          <a:p>
            <a:endParaRPr lang="en-GB" sz="2400" dirty="0">
              <a:solidFill>
                <a:srgbClr val="FAB930"/>
              </a:solidFill>
            </a:endParaRPr>
          </a:p>
          <a:p>
            <a:r>
              <a:rPr lang="en-GB" sz="2400" dirty="0">
                <a:solidFill>
                  <a:srgbClr val="FAB930"/>
                </a:solidFill>
              </a:rPr>
              <a:t>A minute's quiet.</a:t>
            </a:r>
          </a:p>
          <a:p>
            <a:endParaRPr lang="en-GB" sz="2400" dirty="0">
              <a:solidFill>
                <a:srgbClr val="FAB930"/>
              </a:solidFill>
            </a:endParaRPr>
          </a:p>
        </p:txBody>
      </p:sp>
      <p:pic>
        <p:nvPicPr>
          <p:cNvPr id="8" name="Picture 7" descr="Icon&#10;&#10;Description automatically generated">
            <a:extLst>
              <a:ext uri="{FF2B5EF4-FFF2-40B4-BE49-F238E27FC236}">
                <a16:creationId xmlns:a16="http://schemas.microsoft.com/office/drawing/2014/main" id="{D6B02546-D1BF-41BF-9291-B98A73FC596E}"/>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41D974D6-03DC-4ADD-B1AD-5CF84654662D}"/>
              </a:ext>
            </a:extLst>
          </p:cNvPr>
          <p:cNvPicPr>
            <a:picLocks noChangeAspect="1"/>
          </p:cNvPicPr>
          <p:nvPr/>
        </p:nvPicPr>
        <p:blipFill>
          <a:blip r:embed="rId4">
            <a:alphaModFix amt="50000"/>
          </a:blip>
          <a:srcRect l="3569" r="3569"/>
          <a:stretch/>
        </p:blipFill>
        <p:spPr>
          <a:xfrm>
            <a:off x="7055367" y="-502442"/>
            <a:ext cx="5136633" cy="8262994"/>
          </a:xfrm>
          <a:prstGeom prst="rect">
            <a:avLst/>
          </a:prstGeom>
        </p:spPr>
      </p:pic>
    </p:spTree>
    <p:extLst>
      <p:ext uri="{BB962C8B-B14F-4D97-AF65-F5344CB8AC3E}">
        <p14:creationId xmlns:p14="http://schemas.microsoft.com/office/powerpoint/2010/main" val="39781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3DFD5F-2A8D-403E-BAE3-4F4F641ACC2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OPENING WORSHIP</a:t>
            </a:r>
          </a:p>
        </p:txBody>
      </p:sp>
      <p:sp>
        <p:nvSpPr>
          <p:cNvPr id="9" name="TextBox 8">
            <a:extLst>
              <a:ext uri="{FF2B5EF4-FFF2-40B4-BE49-F238E27FC236}">
                <a16:creationId xmlns:a16="http://schemas.microsoft.com/office/drawing/2014/main" id="{03C9DAC4-BB69-4DBD-BBEB-CBBE4AA3BC93}"/>
              </a:ext>
            </a:extLst>
          </p:cNvPr>
          <p:cNvSpPr txBox="1"/>
          <p:nvPr/>
        </p:nvSpPr>
        <p:spPr>
          <a:xfrm>
            <a:off x="328736" y="2510637"/>
            <a:ext cx="6348109" cy="1938992"/>
          </a:xfrm>
          <a:prstGeom prst="rect">
            <a:avLst/>
          </a:prstGeom>
          <a:noFill/>
        </p:spPr>
        <p:txBody>
          <a:bodyPr wrap="square">
            <a:spAutoFit/>
          </a:bodyPr>
          <a:lstStyle/>
          <a:p>
            <a:endParaRPr lang="en-GB" sz="2400" dirty="0">
              <a:solidFill>
                <a:srgbClr val="FAB930"/>
              </a:solidFill>
            </a:endParaRPr>
          </a:p>
          <a:p>
            <a:r>
              <a:rPr lang="en-GB" sz="2400" dirty="0">
                <a:solidFill>
                  <a:srgbClr val="FAB930"/>
                </a:solidFill>
              </a:rPr>
              <a:t>Jesus said: ‘Let anyone who is thirsty come to me and drink.  Whoever believes in me, as Scripture has said, rivers of living water will flow from within them.’</a:t>
            </a:r>
            <a:endParaRPr lang="en-GB" sz="2400" b="1" dirty="0">
              <a:solidFill>
                <a:srgbClr val="FAB930"/>
              </a:solidFill>
            </a:endParaRPr>
          </a:p>
        </p:txBody>
      </p:sp>
      <p:pic>
        <p:nvPicPr>
          <p:cNvPr id="8" name="Picture 7" descr="Icon&#10;&#10;Description automatically generated">
            <a:extLst>
              <a:ext uri="{FF2B5EF4-FFF2-40B4-BE49-F238E27FC236}">
                <a16:creationId xmlns:a16="http://schemas.microsoft.com/office/drawing/2014/main" id="{D6B02546-D1BF-41BF-9291-B98A73FC596E}"/>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6FC65199-F9A3-4FAF-BFDF-88CB30CA8DD3}"/>
              </a:ext>
            </a:extLst>
          </p:cNvPr>
          <p:cNvPicPr>
            <a:picLocks noChangeAspect="1"/>
          </p:cNvPicPr>
          <p:nvPr/>
        </p:nvPicPr>
        <p:blipFill>
          <a:blip r:embed="rId4">
            <a:alphaModFix amt="50000"/>
          </a:blip>
          <a:srcRect l="3569" r="3569"/>
          <a:stretch/>
        </p:blipFill>
        <p:spPr>
          <a:xfrm>
            <a:off x="7055367" y="-502442"/>
            <a:ext cx="5136633" cy="8262994"/>
          </a:xfrm>
          <a:prstGeom prst="rect">
            <a:avLst/>
          </a:prstGeom>
        </p:spPr>
      </p:pic>
    </p:spTree>
    <p:extLst>
      <p:ext uri="{BB962C8B-B14F-4D97-AF65-F5344CB8AC3E}">
        <p14:creationId xmlns:p14="http://schemas.microsoft.com/office/powerpoint/2010/main" val="420002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3" y="1609533"/>
            <a:ext cx="6197326" cy="523220"/>
          </a:xfrm>
          <a:prstGeom prst="rect">
            <a:avLst/>
          </a:prstGeom>
          <a:noFill/>
        </p:spPr>
        <p:txBody>
          <a:bodyPr wrap="square">
            <a:spAutoFit/>
          </a:bodyPr>
          <a:lstStyle/>
          <a:p>
            <a:r>
              <a:rPr lang="en-GB" sz="2800" dirty="0">
                <a:solidFill>
                  <a:srgbClr val="002060"/>
                </a:solidFill>
              </a:rPr>
              <a:t>AIMS OF THIS SESSION (4)</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3" y="2407226"/>
            <a:ext cx="7820983" cy="3139321"/>
          </a:xfrm>
          <a:prstGeom prst="rect">
            <a:avLst/>
          </a:prstGeom>
          <a:noFill/>
        </p:spPr>
        <p:txBody>
          <a:bodyPr wrap="square">
            <a:spAutoFit/>
          </a:bodyPr>
          <a:lstStyle/>
          <a:p>
            <a:pPr marL="342900" indent="-342900">
              <a:buFont typeface="Arial" panose="020B0604020202020204" pitchFamily="34" charset="0"/>
              <a:buChar char="•"/>
            </a:pPr>
            <a:r>
              <a:rPr lang="en-GB" sz="2200" dirty="0">
                <a:solidFill>
                  <a:srgbClr val="FAB930"/>
                </a:solidFill>
              </a:rPr>
              <a:t>To understand what Christian character is.</a:t>
            </a:r>
          </a:p>
          <a:p>
            <a:pPr marL="342900" indent="-342900">
              <a:buFont typeface="Arial" panose="020B0604020202020204" pitchFamily="34" charset="0"/>
              <a:buChar char="•"/>
            </a:pPr>
            <a:r>
              <a:rPr lang="en-GB" sz="2200" dirty="0">
                <a:solidFill>
                  <a:srgbClr val="FAB930"/>
                </a:solidFill>
              </a:rPr>
              <a:t>To understand how Jesus reveals the distinctive nature of God's love and how God works in the world through love.</a:t>
            </a:r>
          </a:p>
          <a:p>
            <a:pPr marL="342900" indent="-342900">
              <a:buFont typeface="Arial" panose="020B0604020202020204" pitchFamily="34" charset="0"/>
              <a:buChar char="•"/>
            </a:pPr>
            <a:r>
              <a:rPr lang="en-GB" sz="2200" dirty="0">
                <a:solidFill>
                  <a:srgbClr val="FAB930"/>
                </a:solidFill>
              </a:rPr>
              <a:t>To understand what the fruits of self-giving love might be in my lived experience.</a:t>
            </a:r>
          </a:p>
          <a:p>
            <a:pPr marL="342900" indent="-342900">
              <a:buFont typeface="Arial" panose="020B0604020202020204" pitchFamily="34" charset="0"/>
              <a:buChar char="•"/>
            </a:pPr>
            <a:r>
              <a:rPr lang="en-GB" sz="2200" dirty="0">
                <a:solidFill>
                  <a:srgbClr val="FAB930"/>
                </a:solidFill>
              </a:rPr>
              <a:t>To reflect on the nature and challenges of my relationships with others.</a:t>
            </a:r>
          </a:p>
          <a:p>
            <a:pPr marL="342900" indent="-342900">
              <a:buFont typeface="Arial" panose="020B0604020202020204" pitchFamily="34" charset="0"/>
              <a:buChar char="•"/>
            </a:pPr>
            <a:r>
              <a:rPr lang="en-GB" sz="2200">
                <a:solidFill>
                  <a:srgbClr val="FAB930"/>
                </a:solidFill>
              </a:rPr>
              <a:t>To understand </a:t>
            </a:r>
            <a:r>
              <a:rPr lang="en-GB" sz="2200" dirty="0">
                <a:solidFill>
                  <a:srgbClr val="FAB930"/>
                </a:solidFill>
              </a:rPr>
              <a:t>the three ways God changes my character, growing Christlike love in me, in my lived experience.</a:t>
            </a:r>
          </a:p>
        </p:txBody>
      </p:sp>
      <p:sp>
        <p:nvSpPr>
          <p:cNvPr id="9" name="TextBox 8">
            <a:extLst>
              <a:ext uri="{FF2B5EF4-FFF2-40B4-BE49-F238E27FC236}">
                <a16:creationId xmlns:a16="http://schemas.microsoft.com/office/drawing/2014/main" id="{E9C5E941-1F7B-4F83-85B5-B7694DEA66FF}"/>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C6EE829E-7B52-462F-B0BE-4ECE76AB32DB}"/>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B1F1AD6E-AA78-45CB-9C11-2DB2EC467788}"/>
              </a:ext>
            </a:extLst>
          </p:cNvPr>
          <p:cNvPicPr>
            <a:picLocks noChangeAspect="1"/>
          </p:cNvPicPr>
          <p:nvPr/>
        </p:nvPicPr>
        <p:blipFill>
          <a:blip r:embed="rId4">
            <a:alphaModFix/>
          </a:blip>
          <a:srcRect/>
          <a:stretch/>
        </p:blipFill>
        <p:spPr>
          <a:xfrm>
            <a:off x="8500446" y="1638506"/>
            <a:ext cx="3373677" cy="4676760"/>
          </a:xfrm>
          <a:prstGeom prst="rect">
            <a:avLst/>
          </a:prstGeom>
        </p:spPr>
      </p:pic>
    </p:spTree>
    <p:extLst>
      <p:ext uri="{BB962C8B-B14F-4D97-AF65-F5344CB8AC3E}">
        <p14:creationId xmlns:p14="http://schemas.microsoft.com/office/powerpoint/2010/main" val="33713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002060"/>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3908762"/>
          </a:xfrm>
          <a:prstGeom prst="rect">
            <a:avLst/>
          </a:prstGeom>
          <a:noFill/>
        </p:spPr>
        <p:txBody>
          <a:bodyPr wrap="square">
            <a:spAutoFit/>
          </a:bodyPr>
          <a:lstStyle/>
          <a:p>
            <a:r>
              <a:rPr lang="en-GB" sz="2400" dirty="0">
                <a:solidFill>
                  <a:srgbClr val="FAB930"/>
                </a:solidFill>
              </a:rPr>
              <a:t>Matthew 5</a:t>
            </a:r>
          </a:p>
          <a:p>
            <a:endParaRPr lang="en-GB" sz="2400" dirty="0">
              <a:solidFill>
                <a:srgbClr val="FAB930"/>
              </a:solidFill>
            </a:endParaRPr>
          </a:p>
          <a:p>
            <a:r>
              <a:rPr lang="en-GB" sz="2000" dirty="0">
                <a:solidFill>
                  <a:srgbClr val="FAB930"/>
                </a:solidFill>
              </a:rPr>
              <a:t>38 “You have heard that it was said, ‘Eye for eye, and tooth for tooth.’ 39 But I tell you, do not resist an evil person. If anyone slaps you on the right cheek, turn to them the other cheek also. 40 And if anyone wants to sue you and take your shirt, hand over your coat as well. 41 If anyone forces you to go one mile, go with them two miles. 42 Give to the one who asks you, and do not turn away from the one who wants to borrow from you.</a:t>
            </a:r>
          </a:p>
          <a:p>
            <a:endParaRPr lang="en-GB" sz="2000" dirty="0">
              <a:solidFill>
                <a:srgbClr val="FAB930"/>
              </a:solidFill>
            </a:endParaRPr>
          </a:p>
        </p:txBody>
      </p:sp>
      <p:sp>
        <p:nvSpPr>
          <p:cNvPr id="9" name="TextBox 8">
            <a:extLst>
              <a:ext uri="{FF2B5EF4-FFF2-40B4-BE49-F238E27FC236}">
                <a16:creationId xmlns:a16="http://schemas.microsoft.com/office/drawing/2014/main" id="{E5AD1805-4671-4C83-8306-03CFAE43ACC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730FFA87-6C09-4384-9647-315B5B7328C9}"/>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a:extLst>
              <a:ext uri="{FF2B5EF4-FFF2-40B4-BE49-F238E27FC236}">
                <a16:creationId xmlns:a16="http://schemas.microsoft.com/office/drawing/2014/main" id="{A6D0E393-8FF4-4AC9-B795-31D44B62AB40}"/>
              </a:ext>
            </a:extLst>
          </p:cNvPr>
          <p:cNvPicPr>
            <a:picLocks noChangeAspect="1" noChangeArrowheads="1"/>
          </p:cNvPicPr>
          <p:nvPr/>
        </p:nvPicPr>
        <p:blipFill>
          <a:blip r:embed="rId4">
            <a:alphaModFix amt="50000"/>
          </a:blip>
          <a:srcRect l="313" r="313"/>
          <a:stretch/>
        </p:blipFill>
        <p:spPr bwMode="auto">
          <a:xfrm>
            <a:off x="6860088" y="0"/>
            <a:ext cx="5331912" cy="68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002060"/>
                </a:solidFill>
              </a:rPr>
              <a:t>DISCOVERY BIBLE STUDY PASSAGE</a:t>
            </a:r>
          </a:p>
        </p:txBody>
      </p:sp>
      <p:sp>
        <p:nvSpPr>
          <p:cNvPr id="8" name="TextBox 7">
            <a:extLst>
              <a:ext uri="{FF2B5EF4-FFF2-40B4-BE49-F238E27FC236}">
                <a16:creationId xmlns:a16="http://schemas.microsoft.com/office/drawing/2014/main" id="{72263A59-9DCB-4249-A2B2-D303DFB80CF9}"/>
              </a:ext>
            </a:extLst>
          </p:cNvPr>
          <p:cNvSpPr txBox="1"/>
          <p:nvPr/>
        </p:nvSpPr>
        <p:spPr>
          <a:xfrm>
            <a:off x="679464" y="2209084"/>
            <a:ext cx="6209851" cy="4462760"/>
          </a:xfrm>
          <a:prstGeom prst="rect">
            <a:avLst/>
          </a:prstGeom>
          <a:noFill/>
        </p:spPr>
        <p:txBody>
          <a:bodyPr wrap="square">
            <a:spAutoFit/>
          </a:bodyPr>
          <a:lstStyle/>
          <a:p>
            <a:r>
              <a:rPr lang="en-GB" sz="2400" dirty="0">
                <a:solidFill>
                  <a:srgbClr val="FAB930"/>
                </a:solidFill>
              </a:rPr>
              <a:t>Matthew 5</a:t>
            </a:r>
          </a:p>
          <a:p>
            <a:endParaRPr lang="en-GB" sz="2000" dirty="0">
              <a:solidFill>
                <a:srgbClr val="FAB930"/>
              </a:solidFill>
            </a:endParaRPr>
          </a:p>
          <a:p>
            <a:r>
              <a:rPr lang="en-GB" sz="2000" dirty="0">
                <a:solidFill>
                  <a:srgbClr val="FAB930"/>
                </a:solidFill>
              </a:rPr>
              <a:t>43 “You have heard that it was said, ‘Love your neighbour and hate your enemy.’ 44 But I tell you, love your enemies and pray for those who persecute you, 45 that you may be children of your Father in heaven. He causes his sun to rise on the evil and the good, and sends rain on the righteous and the unrighteous. 46 If you love those who love you, what reward will you get? Are not even the tax collectors doing that? 47 And if you greet only your own people, what are you doing more than others? Do not even pagans do that? 48 Be perfect, therefore, as your heavenly Father is perfect.</a:t>
            </a:r>
          </a:p>
          <a:p>
            <a:endParaRPr lang="en-GB" sz="2000" dirty="0">
              <a:solidFill>
                <a:srgbClr val="FAB930"/>
              </a:solidFill>
            </a:endParaRPr>
          </a:p>
        </p:txBody>
      </p:sp>
      <p:sp>
        <p:nvSpPr>
          <p:cNvPr id="9" name="TextBox 8">
            <a:extLst>
              <a:ext uri="{FF2B5EF4-FFF2-40B4-BE49-F238E27FC236}">
                <a16:creationId xmlns:a16="http://schemas.microsoft.com/office/drawing/2014/main" id="{E5AD1805-4671-4C83-8306-03CFAE43ACC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730FFA87-6C09-4384-9647-315B5B7328C9}"/>
              </a:ext>
            </a:extLst>
          </p:cNvPr>
          <p:cNvPicPr>
            <a:picLocks noChangeAspect="1"/>
          </p:cNvPicPr>
          <p:nvPr/>
        </p:nvPicPr>
        <p:blipFill>
          <a:blip r:embed="rId3"/>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a:extLst>
              <a:ext uri="{FF2B5EF4-FFF2-40B4-BE49-F238E27FC236}">
                <a16:creationId xmlns:a16="http://schemas.microsoft.com/office/drawing/2014/main" id="{0AFE0465-EC5B-4E71-8443-30C4A7963DCC}"/>
              </a:ext>
            </a:extLst>
          </p:cNvPr>
          <p:cNvPicPr>
            <a:picLocks noChangeAspect="1" noChangeArrowheads="1"/>
          </p:cNvPicPr>
          <p:nvPr/>
        </p:nvPicPr>
        <p:blipFill>
          <a:blip r:embed="rId4">
            <a:alphaModFix amt="50000"/>
          </a:blip>
          <a:srcRect l="313" r="313"/>
          <a:stretch/>
        </p:blipFill>
        <p:spPr bwMode="auto">
          <a:xfrm>
            <a:off x="6860088" y="0"/>
            <a:ext cx="5331912" cy="6884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5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679462" y="1609533"/>
            <a:ext cx="6735945" cy="523220"/>
          </a:xfrm>
          <a:prstGeom prst="rect">
            <a:avLst/>
          </a:prstGeom>
          <a:noFill/>
        </p:spPr>
        <p:txBody>
          <a:bodyPr wrap="square">
            <a:spAutoFit/>
          </a:bodyPr>
          <a:lstStyle/>
          <a:p>
            <a:r>
              <a:rPr lang="en-GB" sz="2800" dirty="0">
                <a:solidFill>
                  <a:srgbClr val="002060"/>
                </a:solidFill>
              </a:rPr>
              <a:t>DISCOVERY BIBLE STUDY QUESTIONS</a:t>
            </a:r>
          </a:p>
        </p:txBody>
      </p:sp>
      <p:sp>
        <p:nvSpPr>
          <p:cNvPr id="8" name="TextBox 7">
            <a:extLst>
              <a:ext uri="{FF2B5EF4-FFF2-40B4-BE49-F238E27FC236}">
                <a16:creationId xmlns:a16="http://schemas.microsoft.com/office/drawing/2014/main" id="{72263A59-9DCB-4249-A2B2-D303DFB80CF9}"/>
              </a:ext>
            </a:extLst>
          </p:cNvPr>
          <p:cNvSpPr txBox="1"/>
          <p:nvPr/>
        </p:nvSpPr>
        <p:spPr>
          <a:xfrm>
            <a:off x="598129" y="2274890"/>
            <a:ext cx="11079421" cy="2308324"/>
          </a:xfrm>
          <a:prstGeom prst="rect">
            <a:avLst/>
          </a:prstGeom>
          <a:noFill/>
        </p:spPr>
        <p:txBody>
          <a:bodyPr wrap="square">
            <a:spAutoFit/>
          </a:bodyPr>
          <a:lstStyle/>
          <a:p>
            <a:r>
              <a:rPr lang="en-GB" sz="2400" dirty="0">
                <a:solidFill>
                  <a:srgbClr val="FAB930"/>
                </a:solidFill>
              </a:rPr>
              <a:t>What do we learn about God?</a:t>
            </a:r>
          </a:p>
          <a:p>
            <a:r>
              <a:rPr lang="en-GB" sz="2400" dirty="0">
                <a:solidFill>
                  <a:srgbClr val="FAB930"/>
                </a:solidFill>
              </a:rPr>
              <a:t>What do we learn about humanity?</a:t>
            </a:r>
          </a:p>
          <a:p>
            <a:r>
              <a:rPr lang="en-GB" sz="2400" dirty="0">
                <a:solidFill>
                  <a:srgbClr val="FAB930"/>
                </a:solidFill>
              </a:rPr>
              <a:t>What does this passage say about obedience?</a:t>
            </a:r>
          </a:p>
          <a:p>
            <a:r>
              <a:rPr lang="en-GB" sz="2400" dirty="0">
                <a:solidFill>
                  <a:srgbClr val="FAB930"/>
                </a:solidFill>
              </a:rPr>
              <a:t>In the light of what we now know about this passage, what is God calling you to do? (I will……..)</a:t>
            </a:r>
          </a:p>
          <a:p>
            <a:r>
              <a:rPr lang="en-GB" sz="2400" dirty="0">
                <a:solidFill>
                  <a:srgbClr val="FAB930"/>
                </a:solidFill>
              </a:rPr>
              <a:t>Who might you share this story with this week?</a:t>
            </a:r>
          </a:p>
        </p:txBody>
      </p:sp>
      <p:pic>
        <p:nvPicPr>
          <p:cNvPr id="2" name="Picture 1" descr="Your Year of the Bible Can Start Now">
            <a:extLst>
              <a:ext uri="{FF2B5EF4-FFF2-40B4-BE49-F238E27FC236}">
                <a16:creationId xmlns:a16="http://schemas.microsoft.com/office/drawing/2014/main" id="{341D686E-96A8-4FDE-9EDC-161D588A9551}"/>
              </a:ext>
            </a:extLst>
          </p:cNvPr>
          <p:cNvPicPr/>
          <p:nvPr/>
        </p:nvPicPr>
        <p:blipFill rotWithShape="1">
          <a:blip r:embed="rId3">
            <a:extLst>
              <a:ext uri="{28A0092B-C50C-407E-A947-70E740481C1C}">
                <a14:useLocalDpi xmlns:a14="http://schemas.microsoft.com/office/drawing/2010/main" val="0"/>
              </a:ext>
            </a:extLst>
          </a:blip>
          <a:srcRect t="10670" b="22382"/>
          <a:stretch/>
        </p:blipFill>
        <p:spPr bwMode="auto">
          <a:xfrm>
            <a:off x="0" y="4725248"/>
            <a:ext cx="12192000" cy="3901858"/>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8AB0C28-EB6F-4DC1-853F-90B88BFC4225}"/>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0" name="Picture 9" descr="Icon&#10;&#10;Description automatically generated">
            <a:extLst>
              <a:ext uri="{FF2B5EF4-FFF2-40B4-BE49-F238E27FC236}">
                <a16:creationId xmlns:a16="http://schemas.microsoft.com/office/drawing/2014/main" id="{CB06AC91-433E-4948-9C2C-053510558B8C}"/>
              </a:ext>
            </a:extLst>
          </p:cNvPr>
          <p:cNvPicPr>
            <a:picLocks noChangeAspect="1"/>
          </p:cNvPicPr>
          <p:nvPr/>
        </p:nvPicPr>
        <p:blipFill>
          <a:blip r:embed="rId4"/>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509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CLOSING PRAYER</a:t>
            </a:r>
          </a:p>
        </p:txBody>
      </p:sp>
      <p:pic>
        <p:nvPicPr>
          <p:cNvPr id="4098" name="Picture 2" descr="closeup photo of person raising both arms">
            <a:extLst>
              <a:ext uri="{FF2B5EF4-FFF2-40B4-BE49-F238E27FC236}">
                <a16:creationId xmlns:a16="http://schemas.microsoft.com/office/drawing/2014/main" id="{17037F2B-70D9-4C65-A5F1-9608E422834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8254" r="24757"/>
          <a:stretch/>
        </p:blipFill>
        <p:spPr bwMode="auto">
          <a:xfrm>
            <a:off x="7590772" y="0"/>
            <a:ext cx="4601227" cy="697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A69E99-C217-47A5-A88C-53FB2D7AA7B9}"/>
              </a:ext>
            </a:extLst>
          </p:cNvPr>
          <p:cNvSpPr txBox="1"/>
          <p:nvPr/>
        </p:nvSpPr>
        <p:spPr>
          <a:xfrm>
            <a:off x="328736" y="2408276"/>
            <a:ext cx="6360163" cy="4154984"/>
          </a:xfrm>
          <a:prstGeom prst="rect">
            <a:avLst/>
          </a:prstGeom>
          <a:noFill/>
        </p:spPr>
        <p:txBody>
          <a:bodyPr wrap="square">
            <a:spAutoFit/>
          </a:bodyPr>
          <a:lstStyle/>
          <a:p>
            <a:r>
              <a:rPr lang="en-GB" sz="2400" dirty="0">
                <a:solidFill>
                  <a:srgbClr val="FAB930"/>
                </a:solidFill>
              </a:rPr>
              <a:t>Romans 9: 9-13</a:t>
            </a:r>
          </a:p>
          <a:p>
            <a:endParaRPr lang="en-GB" sz="2400" dirty="0">
              <a:solidFill>
                <a:srgbClr val="FAB930"/>
              </a:solidFill>
            </a:endParaRPr>
          </a:p>
          <a:p>
            <a:r>
              <a:rPr lang="en-GB" sz="2400" dirty="0">
                <a:solidFill>
                  <a:srgbClr val="FAB930"/>
                </a:solidFill>
              </a:rPr>
              <a:t>Love must be sincere. Hate what is evil; cling to what is good. 10 Be devoted to one another in love. Honour one another above yourselves. 11 Never be lacking in zeal, but keep your spiritual fervour, serving the Lord. 12 Be joyful in hope, patient in affliction, faithful in prayer. 13 Share with the Lord’s people who are in need. Practise hospitality.</a:t>
            </a:r>
          </a:p>
          <a:p>
            <a:endParaRPr lang="en-GB" sz="2400" dirty="0">
              <a:solidFill>
                <a:srgbClr val="FAB930"/>
              </a:solidFill>
            </a:endParaRPr>
          </a:p>
        </p:txBody>
      </p:sp>
      <p:sp>
        <p:nvSpPr>
          <p:cNvPr id="10" name="TextBox 9">
            <a:extLst>
              <a:ext uri="{FF2B5EF4-FFF2-40B4-BE49-F238E27FC236}">
                <a16:creationId xmlns:a16="http://schemas.microsoft.com/office/drawing/2014/main" id="{4789230A-5B42-4878-973B-F165B0C69C4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1" name="Picture 10" descr="Icon&#10;&#10;Description automatically generated">
            <a:extLst>
              <a:ext uri="{FF2B5EF4-FFF2-40B4-BE49-F238E27FC236}">
                <a16:creationId xmlns:a16="http://schemas.microsoft.com/office/drawing/2014/main" id="{FB31D269-0C3C-4BBC-86AC-99EACC064E06}"/>
              </a:ext>
            </a:extLst>
          </p:cNvPr>
          <p:cNvPicPr>
            <a:picLocks noChangeAspect="1"/>
          </p:cNvPicPr>
          <p:nvPr/>
        </p:nvPicPr>
        <p:blipFill>
          <a:blip r:embed="rId4"/>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3731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97B23C-9C5B-44E0-A472-297D10D335F8}"/>
              </a:ext>
            </a:extLst>
          </p:cNvPr>
          <p:cNvSpPr txBox="1"/>
          <p:nvPr/>
        </p:nvSpPr>
        <p:spPr>
          <a:xfrm>
            <a:off x="328736" y="1610058"/>
            <a:ext cx="5461348" cy="523220"/>
          </a:xfrm>
          <a:prstGeom prst="rect">
            <a:avLst/>
          </a:prstGeom>
          <a:noFill/>
        </p:spPr>
        <p:txBody>
          <a:bodyPr wrap="square">
            <a:spAutoFit/>
          </a:bodyPr>
          <a:lstStyle/>
          <a:p>
            <a:r>
              <a:rPr lang="en-GB" sz="2800" dirty="0">
                <a:solidFill>
                  <a:srgbClr val="002060"/>
                </a:solidFill>
              </a:rPr>
              <a:t>CLOSING PRAYER</a:t>
            </a:r>
          </a:p>
        </p:txBody>
      </p:sp>
      <p:pic>
        <p:nvPicPr>
          <p:cNvPr id="4098" name="Picture 2" descr="closeup photo of person raising both arms">
            <a:extLst>
              <a:ext uri="{FF2B5EF4-FFF2-40B4-BE49-F238E27FC236}">
                <a16:creationId xmlns:a16="http://schemas.microsoft.com/office/drawing/2014/main" id="{17037F2B-70D9-4C65-A5F1-9608E422834C}"/>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28254" r="24757"/>
          <a:stretch/>
        </p:blipFill>
        <p:spPr bwMode="auto">
          <a:xfrm>
            <a:off x="7590772" y="0"/>
            <a:ext cx="4601227" cy="69718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A69E99-C217-47A5-A88C-53FB2D7AA7B9}"/>
              </a:ext>
            </a:extLst>
          </p:cNvPr>
          <p:cNvSpPr txBox="1"/>
          <p:nvPr/>
        </p:nvSpPr>
        <p:spPr>
          <a:xfrm>
            <a:off x="330265" y="2834161"/>
            <a:ext cx="6360163" cy="3046988"/>
          </a:xfrm>
          <a:prstGeom prst="rect">
            <a:avLst/>
          </a:prstGeom>
          <a:noFill/>
        </p:spPr>
        <p:txBody>
          <a:bodyPr wrap="square">
            <a:spAutoFit/>
          </a:bodyPr>
          <a:lstStyle/>
          <a:p>
            <a:r>
              <a:rPr lang="en-GB" sz="2400" dirty="0">
                <a:solidFill>
                  <a:srgbClr val="FAB930"/>
                </a:solidFill>
              </a:rPr>
              <a:t>My song is love unknown,  My Saviour's love to me; Love to the loveless shown, That they might lovely be.</a:t>
            </a:r>
          </a:p>
          <a:p>
            <a:endParaRPr lang="en-GB" sz="2400" dirty="0">
              <a:solidFill>
                <a:srgbClr val="FAB930"/>
              </a:solidFill>
            </a:endParaRPr>
          </a:p>
          <a:p>
            <a:r>
              <a:rPr lang="en-GB" sz="2400" dirty="0">
                <a:solidFill>
                  <a:srgbClr val="FAB930"/>
                </a:solidFill>
              </a:rPr>
              <a:t>O who am I, That for my sake My Lord should take Frail flesh, and die?</a:t>
            </a:r>
          </a:p>
          <a:p>
            <a:endParaRPr lang="en-GB" sz="2400" dirty="0">
              <a:solidFill>
                <a:srgbClr val="FAB930"/>
              </a:solidFill>
            </a:endParaRPr>
          </a:p>
          <a:p>
            <a:r>
              <a:rPr lang="en-GB" sz="2400" dirty="0">
                <a:solidFill>
                  <a:srgbClr val="FAB930"/>
                </a:solidFill>
              </a:rPr>
              <a:t>.</a:t>
            </a:r>
          </a:p>
        </p:txBody>
      </p:sp>
      <p:sp>
        <p:nvSpPr>
          <p:cNvPr id="10" name="TextBox 9">
            <a:extLst>
              <a:ext uri="{FF2B5EF4-FFF2-40B4-BE49-F238E27FC236}">
                <a16:creationId xmlns:a16="http://schemas.microsoft.com/office/drawing/2014/main" id="{4789230A-5B42-4878-973B-F165B0C69C43}"/>
              </a:ext>
            </a:extLst>
          </p:cNvPr>
          <p:cNvSpPr txBox="1"/>
          <p:nvPr/>
        </p:nvSpPr>
        <p:spPr>
          <a:xfrm>
            <a:off x="1251286" y="57787"/>
            <a:ext cx="7249160" cy="1277273"/>
          </a:xfrm>
          <a:prstGeom prst="rect">
            <a:avLst/>
          </a:prstGeom>
          <a:noFill/>
        </p:spPr>
        <p:txBody>
          <a:bodyPr wrap="square" rtlCol="0">
            <a:spAutoFit/>
          </a:bodyPr>
          <a:lstStyle/>
          <a:p>
            <a:pPr>
              <a:spcAft>
                <a:spcPts val="600"/>
              </a:spcAft>
            </a:pPr>
            <a:r>
              <a:rPr lang="en-GB" sz="3600" b="1" dirty="0">
                <a:solidFill>
                  <a:srgbClr val="FAB930"/>
                </a:solidFill>
                <a:latin typeface="Lato" panose="020F0502020204030203" pitchFamily="34" charset="0"/>
              </a:rPr>
              <a:t>WAY OF DISCIPLESHIP: </a:t>
            </a:r>
          </a:p>
          <a:p>
            <a:pPr>
              <a:spcAft>
                <a:spcPts val="600"/>
              </a:spcAft>
            </a:pPr>
            <a:r>
              <a:rPr lang="en-GB" sz="3600" dirty="0">
                <a:solidFill>
                  <a:schemeClr val="accent2"/>
                </a:solidFill>
                <a:latin typeface="Lato" panose="020F0502020204030203" pitchFamily="34" charset="0"/>
              </a:rPr>
              <a:t>BECOMING LIKE CHRIST</a:t>
            </a:r>
          </a:p>
        </p:txBody>
      </p:sp>
      <p:pic>
        <p:nvPicPr>
          <p:cNvPr id="11" name="Picture 10" descr="Icon&#10;&#10;Description automatically generated">
            <a:extLst>
              <a:ext uri="{FF2B5EF4-FFF2-40B4-BE49-F238E27FC236}">
                <a16:creationId xmlns:a16="http://schemas.microsoft.com/office/drawing/2014/main" id="{FB31D269-0C3C-4BBC-86AC-99EACC064E06}"/>
              </a:ext>
            </a:extLst>
          </p:cNvPr>
          <p:cNvPicPr>
            <a:picLocks noChangeAspect="1"/>
          </p:cNvPicPr>
          <p:nvPr/>
        </p:nvPicPr>
        <p:blipFill>
          <a:blip r:embed="rId4"/>
          <a:stretch>
            <a:fillRect/>
          </a:stretch>
        </p:blipFill>
        <p:spPr>
          <a:xfrm>
            <a:off x="258079" y="199819"/>
            <a:ext cx="993207" cy="993207"/>
          </a:xfrm>
          <a:prstGeom prst="ellipse">
            <a:avLst/>
          </a:prstGeom>
          <a:ln w="63500" cap="rnd">
            <a:solidFill>
              <a:srgbClr val="E8883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4430444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hways WofD Theme">
  <a:themeElements>
    <a:clrScheme name="Pathways Color Pallette">
      <a:dk1>
        <a:srgbClr val="143F72"/>
      </a:dk1>
      <a:lt1>
        <a:srgbClr val="143F72"/>
      </a:lt1>
      <a:dk2>
        <a:srgbClr val="000000"/>
      </a:dk2>
      <a:lt2>
        <a:srgbClr val="FFFFFF"/>
      </a:lt2>
      <a:accent1>
        <a:srgbClr val="969ACC"/>
      </a:accent1>
      <a:accent2>
        <a:srgbClr val="69A1D7"/>
      </a:accent2>
      <a:accent3>
        <a:srgbClr val="143F72"/>
      </a:accent3>
      <a:accent4>
        <a:srgbClr val="96C353"/>
      </a:accent4>
      <a:accent5>
        <a:srgbClr val="FAB930"/>
      </a:accent5>
      <a:accent6>
        <a:srgbClr val="E24B8A"/>
      </a:accent6>
      <a:hlink>
        <a:srgbClr val="000000"/>
      </a:hlink>
      <a:folHlink>
        <a:srgbClr val="954F72"/>
      </a:folHlink>
    </a:clrScheme>
    <a:fontScheme name="Pathways Fonts">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hways WofD Theme" id="{B72DFA9A-61D7-4D0B-87E4-41E3F95AEFBA}" vid="{5C28F728-4D23-4CDC-90EA-461FD2DA0AEE}"/>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4028</TotalTime>
  <Words>696</Words>
  <Application>Microsoft Office PowerPoint</Application>
  <PresentationFormat>Widescreen</PresentationFormat>
  <Paragraphs>61</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Lato</vt:lpstr>
      <vt:lpstr>Lato Black</vt:lpstr>
      <vt:lpstr>Custom Design</vt:lpstr>
      <vt:lpstr>Pathways WofD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Frearson</dc:creator>
  <cp:lastModifiedBy>Guy Donegan-Cross</cp:lastModifiedBy>
  <cp:revision>86</cp:revision>
  <dcterms:created xsi:type="dcterms:W3CDTF">2020-06-24T10:38:54Z</dcterms:created>
  <dcterms:modified xsi:type="dcterms:W3CDTF">2021-10-06T13:56:19Z</dcterms:modified>
</cp:coreProperties>
</file>