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45"/>
  </p:notesMasterIdLst>
  <p:sldIdLst>
    <p:sldId id="264" r:id="rId4"/>
    <p:sldId id="345" r:id="rId5"/>
    <p:sldId id="272" r:id="rId6"/>
    <p:sldId id="276" r:id="rId7"/>
    <p:sldId id="265" r:id="rId8"/>
    <p:sldId id="266" r:id="rId9"/>
    <p:sldId id="325" r:id="rId10"/>
    <p:sldId id="267" r:id="rId11"/>
    <p:sldId id="268" r:id="rId12"/>
    <p:sldId id="269" r:id="rId13"/>
    <p:sldId id="326" r:id="rId14"/>
    <p:sldId id="271" r:id="rId15"/>
    <p:sldId id="275" r:id="rId16"/>
    <p:sldId id="327" r:id="rId17"/>
    <p:sldId id="277" r:id="rId18"/>
    <p:sldId id="278" r:id="rId19"/>
    <p:sldId id="279" r:id="rId20"/>
    <p:sldId id="280" r:id="rId21"/>
    <p:sldId id="333" r:id="rId22"/>
    <p:sldId id="285" r:id="rId23"/>
    <p:sldId id="286" r:id="rId24"/>
    <p:sldId id="287" r:id="rId25"/>
    <p:sldId id="335" r:id="rId26"/>
    <p:sldId id="288" r:id="rId27"/>
    <p:sldId id="289" r:id="rId28"/>
    <p:sldId id="337" r:id="rId29"/>
    <p:sldId id="290" r:id="rId30"/>
    <p:sldId id="339" r:id="rId31"/>
    <p:sldId id="292" r:id="rId32"/>
    <p:sldId id="340" r:id="rId33"/>
    <p:sldId id="293" r:id="rId34"/>
    <p:sldId id="341" r:id="rId35"/>
    <p:sldId id="294" r:id="rId36"/>
    <p:sldId id="342" r:id="rId37"/>
    <p:sldId id="295" r:id="rId38"/>
    <p:sldId id="343" r:id="rId39"/>
    <p:sldId id="296" r:id="rId40"/>
    <p:sldId id="297" r:id="rId41"/>
    <p:sldId id="299" r:id="rId42"/>
    <p:sldId id="344"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4C2"/>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4"/>
    <p:restoredTop sz="77273" autoAdjust="0"/>
  </p:normalViewPr>
  <p:slideViewPr>
    <p:cSldViewPr snapToGrid="0" snapToObjects="1">
      <p:cViewPr varScale="1">
        <p:scale>
          <a:sx n="51" d="100"/>
          <a:sy n="51" d="100"/>
        </p:scale>
        <p:origin x="1028" y="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02/11/2021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Practices change us indirectly. We do what we can in order to enable us to do what we can’t do directly.  We can see this reality in any physical training.  The more you train, the easier it becomes to, for example, run a marathon.  And the more natural marathon-running will be.  As we are being with God through worship, prayer, study and rest, we become the kind of people who want what God wants.  Sometimes we get transformed in moments of “breakthrough”, like Saul on the road to Damascus.  But most of the time it is through the process of living.  Because we are covenant partners, we have a part to play in this.  We make ourselves available and open.  But it is God who does the work, through His Spirit.  “Without Him we can’t, but without us He won’t.”  We are making an effort, but we aren’t earning.  We are training, but we aren’t trying.  Richard Foster calls this ‘the path of disciplined grace.’ It is ‘grace’ because it is free; it is ‘disciplined’ because there is something for us to do.”   All the practices create the environment for the Holy Spirit to change us.</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31126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3627843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Worship is the first practice of any disciple.  Maureen Collins is a modern example of a worshipping creature.  Her home is a shrine to Barry Manilow, and she is so obsessed that she doesn’t have time for full-time employment.  The walls are covered with posters from different parts of Barry’s career.  She doesn’t listen to music by any other artist, she has seen him all over the world and written him hundreds of letters.  She has a scrapbook filled with newspaper and magazine cuttings, and calls radio stations all over the UK requesting his songs.  Her family and friends have long since given up trying to dissuade her from her obsession.  While Maureen may be a somewhat extreme example, she illustrates a point:  People from all tribes, cultures and nations worship and have been worshipping someone or something since the beginning of humanity.  You worship what you most love, give attention to, or desire.  Worship is how we respond to what we value the most.  Who or what we worship is the deepest expression of our humanity.  </a:t>
            </a: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4222012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Who we worship also shapes us.  This is why the Bible warns against idolatry so often.  Worship expresses what we value, but also shapes it.</a:t>
            </a:r>
            <a:endParaRPr lang="en-GB" sz="1200" kern="1200" dirty="0">
              <a:solidFill>
                <a:schemeClr val="tx1"/>
              </a:solidFill>
              <a:effectLst/>
              <a:latin typeface="+mn-lt"/>
              <a:ea typeface="+mn-ea"/>
              <a:cs typeface="+mn-cs"/>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232375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338016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God (alone) is worthy of our worship.  </a:t>
            </a:r>
            <a:r>
              <a:rPr lang="en-GB" sz="1200" kern="1200" dirty="0">
                <a:solidFill>
                  <a:schemeClr val="tx1"/>
                </a:solidFill>
                <a:effectLst/>
                <a:latin typeface="+mn-lt"/>
                <a:ea typeface="+mn-ea"/>
                <a:cs typeface="+mn-cs"/>
              </a:rPr>
              <a:t>Throughout the story of the Bible when people encounter God, they worship.  Worship is the only appropriate relationship we can have when we see God for who He is.  As Matt Redman writes, ‘When we face up to the glory of God, we find ourselves face down in worship.</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78460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Worship is the deepest expression of who we are.  </a:t>
            </a:r>
            <a:r>
              <a:rPr lang="en-GB" sz="1200" kern="1200" dirty="0">
                <a:solidFill>
                  <a:schemeClr val="tx1"/>
                </a:solidFill>
                <a:effectLst/>
                <a:latin typeface="+mn-lt"/>
                <a:ea typeface="+mn-ea"/>
                <a:cs typeface="+mn-cs"/>
              </a:rPr>
              <a:t>As we have seen – everyone worships (gives ultimate worth) in some way.  Worship is the practice that makes us most human and reveals our deepest longings.    Christian faith says,  “I worship, therefore I am.”   We are made for God. The human heart is restless until it finds its rest in God. </a:t>
            </a:r>
            <a:r>
              <a:rPr lang="en-GB" sz="1200" b="1" kern="1200" dirty="0">
                <a:solidFill>
                  <a:schemeClr val="tx1"/>
                </a:solidFill>
                <a:effectLst/>
                <a:latin typeface="+mn-lt"/>
                <a:ea typeface="+mn-ea"/>
                <a:cs typeface="+mn-cs"/>
              </a:rPr>
              <a:t>Worship is the opposite of sin.  </a:t>
            </a:r>
            <a:r>
              <a:rPr lang="en-GB" sz="1200" kern="1200" dirty="0">
                <a:solidFill>
                  <a:schemeClr val="tx1"/>
                </a:solidFill>
                <a:effectLst/>
                <a:latin typeface="+mn-lt"/>
                <a:ea typeface="+mn-ea"/>
                <a:cs typeface="+mn-cs"/>
              </a:rPr>
              <a:t>Pope Francis has said, ‘The most dangerous idol is our own selves when we want to occupy the place of God.’   </a:t>
            </a:r>
            <a:r>
              <a:rPr lang="en-GB" sz="1200" b="1" kern="1200" dirty="0">
                <a:solidFill>
                  <a:schemeClr val="tx1"/>
                </a:solidFill>
                <a:effectLst/>
                <a:latin typeface="+mn-lt"/>
                <a:ea typeface="+mn-ea"/>
                <a:cs typeface="+mn-cs"/>
              </a:rPr>
              <a:t>Worship is joining in with the activity of earth and heaven, now and forever.  </a:t>
            </a:r>
            <a:r>
              <a:rPr lang="en-GB" sz="1200" kern="1200" dirty="0">
                <a:solidFill>
                  <a:schemeClr val="tx1"/>
                </a:solidFill>
                <a:effectLst/>
                <a:latin typeface="+mn-lt"/>
                <a:ea typeface="+mn-ea"/>
                <a:cs typeface="+mn-cs"/>
              </a:rPr>
              <a:t>To worship God is to join in with a creation which gives glory to God, making us more at home with the rhythms of earth.  “All the earth worships you and sings praises to you; they sing praises to your name.”  Psalm 66:4  </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1250165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ookman Old Style" panose="02050604050505020204" pitchFamily="18" charset="0"/>
                <a:ea typeface="SimSun" panose="02010600030101010101" pitchFamily="2" charset="-122"/>
                <a:cs typeface="Lucida Sans" panose="020B0602030504020204" pitchFamily="34" charset="0"/>
              </a:rPr>
              <a:t> </a:t>
            </a:r>
            <a:r>
              <a:rPr lang="en-GB" sz="1200" b="1" kern="1200" dirty="0">
                <a:solidFill>
                  <a:schemeClr val="tx1"/>
                </a:solidFill>
                <a:effectLst/>
                <a:latin typeface="+mn-lt"/>
                <a:ea typeface="+mn-ea"/>
                <a:cs typeface="+mn-cs"/>
              </a:rPr>
              <a:t>Worship connects us with God and changes us  </a:t>
            </a:r>
            <a:r>
              <a:rPr lang="en-GB" sz="1200" kern="1200" dirty="0">
                <a:solidFill>
                  <a:schemeClr val="tx1"/>
                </a:solidFill>
                <a:effectLst/>
                <a:latin typeface="+mn-lt"/>
                <a:ea typeface="+mn-ea"/>
                <a:cs typeface="+mn-cs"/>
              </a:rPr>
              <a:t>When we worship, we seek to give our full attention to God, and to place Him at the centre.  As this happens, not only is our love expressed, it is also strengthened, and we open up our lives to the work of God’s Spirit.  Worship changes us, as it helps us grow in love for God.  A writer called Baron von </a:t>
            </a:r>
            <a:r>
              <a:rPr lang="en-GB" sz="1200" kern="1200" dirty="0" err="1">
                <a:solidFill>
                  <a:schemeClr val="tx1"/>
                </a:solidFill>
                <a:effectLst/>
                <a:latin typeface="+mn-lt"/>
                <a:ea typeface="+mn-ea"/>
                <a:cs typeface="+mn-cs"/>
              </a:rPr>
              <a:t>Hugel</a:t>
            </a:r>
            <a:r>
              <a:rPr lang="en-GB" sz="1200" kern="1200" dirty="0">
                <a:solidFill>
                  <a:schemeClr val="tx1"/>
                </a:solidFill>
                <a:effectLst/>
                <a:latin typeface="+mn-lt"/>
                <a:ea typeface="+mn-ea"/>
                <a:cs typeface="+mn-cs"/>
              </a:rPr>
              <a:t> said worship is like kissing his daughter.  He kissed his daughter to show he loves her (expressing), but as he kisses her his love grows (strengthening).  Worship connects us to God, aligning what we want with what He wants, submitting who we are to Him.  As we draw close in this union, God can change us from the inside out.  One writer says, “Worship isn’t just something we do; it is where God does something to us. Worship is the heart of discipleship because it is the gymnasium in which God retrains our hearts.”  James K.A. Smith.  It is not that God is an egotist who needs our praises, but for all the reasons above God knows we are shaped, completed, and drawn into His love through worship, and He delights in that relationship.</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10889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practice of worshipping God is strongly linked to the practice of celebration and to joy.  In a time and culture in which many struggle with anxiety, stress and depression it is important to experience the practice of worship as key to better mental health and well-being.  The early church “ate together with glad and sincere hearts, praising God” (Acts 2:46/7).  Nehemiah tells the people, “Do not grieve, for the joy of the Lord is your strength.”  (Nehemiah 8:10)</a:t>
            </a: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113657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199799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110833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Which of these is worship?  The answer is that they all can be, or not.</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20954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We often think of worship as something we do with others in church.  But God is present in all of our lives, and can be worshipped through all of our lives.  Worship doesn’t split life up.  In fact, to worship God in church, but not to offer that worship in the rest of life is a contradiction.  In Colossians we read, “And whatever you do, whether in word or deed, do it all in the name of the Lord Jesus, giving thanks to God the Father through him…</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Whatever you do, work at it with all your heart, as working for the Lord, not for human masters.” (Colossians 3: 17;23). </a:t>
            </a:r>
            <a:r>
              <a:rPr lang="en-GB" sz="1200" b="1" kern="1200" dirty="0">
                <a:solidFill>
                  <a:schemeClr val="tx1"/>
                </a:solidFill>
                <a:effectLst/>
                <a:latin typeface="+mn-lt"/>
                <a:ea typeface="+mn-ea"/>
                <a:cs typeface="+mn-cs"/>
              </a:rPr>
              <a:t>To worship God in our everyday tasks is to do it in His name. </a:t>
            </a:r>
            <a:r>
              <a:rPr lang="en-GB" sz="1200" kern="1200" dirty="0">
                <a:solidFill>
                  <a:schemeClr val="tx1"/>
                </a:solidFill>
                <a:effectLst/>
                <a:latin typeface="+mn-lt"/>
                <a:ea typeface="+mn-ea"/>
                <a:cs typeface="+mn-cs"/>
              </a:rPr>
              <a:t> In other words, for His glory and not ours.  At the Glastonbury Festival in 2019, with millions of people watching him, the artist </a:t>
            </a:r>
            <a:r>
              <a:rPr lang="en-GB" sz="1200" kern="1200" dirty="0" err="1">
                <a:solidFill>
                  <a:schemeClr val="tx1"/>
                </a:solidFill>
                <a:effectLst/>
                <a:latin typeface="+mn-lt"/>
                <a:ea typeface="+mn-ea"/>
                <a:cs typeface="+mn-cs"/>
              </a:rPr>
              <a:t>Stormzy</a:t>
            </a:r>
            <a:r>
              <a:rPr lang="en-GB" sz="1200" kern="1200" dirty="0">
                <a:solidFill>
                  <a:schemeClr val="tx1"/>
                </a:solidFill>
                <a:effectLst/>
                <a:latin typeface="+mn-lt"/>
                <a:ea typeface="+mn-ea"/>
                <a:cs typeface="+mn-cs"/>
              </a:rPr>
              <a:t> said, “Let all the glory go to God.”   There is a humility in worshipping God, in which we don’t need recognition, but want others to see Him in what we do.  The composer Bach was not widely recognised in His lifetime.  Whenever he wrote a piece of music he would always sign it “S.D.G.”  “To God alone be the glory.”  (Soli Deo Gloria). </a:t>
            </a:r>
            <a:r>
              <a:rPr lang="en-GB" sz="1200" b="1" kern="1200" dirty="0">
                <a:solidFill>
                  <a:schemeClr val="tx1"/>
                </a:solidFill>
                <a:effectLst/>
                <a:latin typeface="+mn-lt"/>
                <a:ea typeface="+mn-ea"/>
                <a:cs typeface="+mn-cs"/>
              </a:rPr>
              <a:t>To worship God in our daily tasks is to “work for the Lord”.</a:t>
            </a:r>
            <a:r>
              <a:rPr lang="en-GB" sz="1200" kern="1200" dirty="0">
                <a:solidFill>
                  <a:schemeClr val="tx1"/>
                </a:solidFill>
                <a:effectLst/>
                <a:latin typeface="+mn-lt"/>
                <a:ea typeface="+mn-ea"/>
                <a:cs typeface="+mn-cs"/>
              </a:rPr>
              <a:t>  We express God’s worth in our tasks by making obeying Him the priority.  The poet George Herbert wrote a poem called “The Elixir” – a potion which changes ordinary things into something wonderful.  The “elixir” is worship.  He writes that doing things “for Thy sake” can make “drudgery divine”.</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367609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Worship will only be our priority if we choose to make it so. These habits may help:  </a:t>
            </a:r>
            <a:r>
              <a:rPr lang="en-GB" sz="1200" b="1" i="0" kern="1200" dirty="0">
                <a:solidFill>
                  <a:schemeClr val="tx1"/>
                </a:solidFill>
                <a:effectLst/>
                <a:latin typeface="+mn-lt"/>
                <a:ea typeface="+mn-ea"/>
                <a:cs typeface="+mn-cs"/>
              </a:rPr>
              <a:t>Focussing our attention on what is good.</a:t>
            </a:r>
            <a:r>
              <a:rPr lang="en-GB" sz="1200" i="0" kern="1200" dirty="0">
                <a:solidFill>
                  <a:schemeClr val="tx1"/>
                </a:solidFill>
                <a:effectLst/>
                <a:latin typeface="+mn-lt"/>
                <a:ea typeface="+mn-ea"/>
                <a:cs typeface="+mn-cs"/>
              </a:rPr>
              <a:t>  Paul writes, “...brothers and sisters, whatever is true, whatever is noble, whatever is right, whatever is pure, whatever is lovely, whatever is admirable—if anything is excellent or praiseworthy—think about such things.”  </a:t>
            </a:r>
            <a:r>
              <a:rPr lang="en-GB" sz="1200" b="1" i="0" kern="1200" dirty="0">
                <a:solidFill>
                  <a:schemeClr val="tx1"/>
                </a:solidFill>
                <a:effectLst/>
                <a:latin typeface="+mn-lt"/>
                <a:ea typeface="+mn-ea"/>
                <a:cs typeface="+mn-cs"/>
              </a:rPr>
              <a:t>Slowing down</a:t>
            </a:r>
            <a:r>
              <a:rPr lang="en-GB" sz="1200" i="0" kern="1200" dirty="0">
                <a:solidFill>
                  <a:schemeClr val="tx1"/>
                </a:solidFill>
                <a:effectLst/>
                <a:latin typeface="+mn-lt"/>
                <a:ea typeface="+mn-ea"/>
                <a:cs typeface="+mn-cs"/>
              </a:rPr>
              <a:t>.  It can take time to notice the goodness of God.  To consciously give Him glory as we go about our tasks.   </a:t>
            </a:r>
            <a:r>
              <a:rPr lang="en-GB" sz="1200" b="1" i="0" kern="1200" dirty="0">
                <a:solidFill>
                  <a:schemeClr val="tx1"/>
                </a:solidFill>
                <a:effectLst/>
                <a:latin typeface="+mn-lt"/>
                <a:ea typeface="+mn-ea"/>
                <a:cs typeface="+mn-cs"/>
              </a:rPr>
              <a:t>Being childlike</a:t>
            </a:r>
            <a:r>
              <a:rPr lang="en-GB" sz="1200" i="0" kern="1200" dirty="0">
                <a:solidFill>
                  <a:schemeClr val="tx1"/>
                </a:solidFill>
                <a:effectLst/>
                <a:latin typeface="+mn-lt"/>
                <a:ea typeface="+mn-ea"/>
                <a:cs typeface="+mn-cs"/>
              </a:rPr>
              <a:t>.  Matthew writes, “He called a little child to him, and placed the child among them.  And he said:  “Truly I tell you, unless you change and become like little children, you will never enter the kingdom of heaven.”  Children have humility, but in terms of worship they demonstrate a great capacity for wonder.  This wonder is at the heart of gratitude and worship.  </a:t>
            </a:r>
            <a:r>
              <a:rPr lang="en-GB" sz="1200" b="1" i="0" kern="1200" dirty="0">
                <a:solidFill>
                  <a:schemeClr val="tx1"/>
                </a:solidFill>
                <a:effectLst/>
                <a:latin typeface="+mn-lt"/>
                <a:ea typeface="+mn-ea"/>
                <a:cs typeface="+mn-cs"/>
              </a:rPr>
              <a:t>Seeing worship as a gift rather than a task. </a:t>
            </a:r>
            <a:r>
              <a:rPr lang="en-GB" sz="1200" i="0" kern="1200" dirty="0">
                <a:solidFill>
                  <a:schemeClr val="tx1"/>
                </a:solidFill>
                <a:effectLst/>
                <a:latin typeface="+mn-lt"/>
                <a:ea typeface="+mn-ea"/>
                <a:cs typeface="+mn-cs"/>
              </a:rPr>
              <a:t> It is easy to experience worship as something we do.  Going to church, reading the Bible, praying, helping people, giving.  This can burn us out – we are never finished -  but also runs the risk of putting ourselves at the centre of worship.  A different way of looking at worship is as a gift and a privilege.  As C. S. Lewis says, ‘In commanding us to glorify him, God is inviting us to enjoy him.’ </a:t>
            </a:r>
          </a:p>
          <a:p>
            <a:pPr>
              <a:spcAft>
                <a:spcPts val="0"/>
              </a:spcAft>
            </a:pPr>
            <a:endParaRPr lang="en-GB" sz="1200" i="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2222256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3617709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contrast to a culture which can be about the individual, from the beginning, God calls a people to be the best sign of His presence in the world.  Among the many good reasons for worshipping God with others, key reasons would be:  </a:t>
            </a:r>
            <a:r>
              <a:rPr lang="en-GB" sz="1200" b="1" kern="1200" dirty="0">
                <a:solidFill>
                  <a:schemeClr val="tx1"/>
                </a:solidFill>
                <a:effectLst/>
                <a:latin typeface="+mn-lt"/>
                <a:ea typeface="+mn-ea"/>
                <a:cs typeface="+mn-cs"/>
              </a:rPr>
              <a:t>As those who are united with Christ, we are a sign and image of Him by being together</a:t>
            </a:r>
            <a:r>
              <a:rPr lang="en-GB" sz="1200" kern="1200" dirty="0">
                <a:solidFill>
                  <a:schemeClr val="tx1"/>
                </a:solidFill>
                <a:effectLst/>
                <a:latin typeface="+mn-lt"/>
                <a:ea typeface="+mn-ea"/>
                <a:cs typeface="+mn-cs"/>
              </a:rPr>
              <a:t>. “Now you are the body of Christ and individually members of it” (1 Corinthians 12:27).  Jesus’ final prayer was that we may be one.  Worshipping together is an expression of this unity, and the fulness of His image in us as His body.  </a:t>
            </a:r>
            <a:r>
              <a:rPr lang="en-GB" sz="1200" b="1" kern="1200" dirty="0">
                <a:solidFill>
                  <a:schemeClr val="tx1"/>
                </a:solidFill>
                <a:effectLst/>
                <a:latin typeface="+mn-lt"/>
                <a:ea typeface="+mn-ea"/>
                <a:cs typeface="+mn-cs"/>
              </a:rPr>
              <a:t>When we worship together it encourages an expectancy of God’s power and presence in our lives. </a:t>
            </a:r>
            <a:r>
              <a:rPr lang="en-GB" sz="1200" kern="1200" dirty="0">
                <a:solidFill>
                  <a:schemeClr val="tx1"/>
                </a:solidFill>
                <a:effectLst/>
                <a:latin typeface="+mn-lt"/>
                <a:ea typeface="+mn-ea"/>
                <a:cs typeface="+mn-cs"/>
              </a:rPr>
              <a:t> When Moses entered the tabernacle he knew he was entering the presence of God.  In the early church when people prayed and worshipped together, sometimes the buildings shook.  Coming together can heighten our awareness of God, and help us to focus on Him.  </a:t>
            </a:r>
            <a:r>
              <a:rPr lang="en-GB" sz="1200" b="1" kern="1200" dirty="0">
                <a:solidFill>
                  <a:schemeClr val="tx1"/>
                </a:solidFill>
                <a:effectLst/>
                <a:latin typeface="+mn-lt"/>
                <a:ea typeface="+mn-ea"/>
                <a:cs typeface="+mn-cs"/>
              </a:rPr>
              <a:t>As we worship together, we can encourage each other to continue to worship God in our individual lives.</a:t>
            </a:r>
            <a:r>
              <a:rPr lang="en-GB" sz="1200" kern="1200" dirty="0">
                <a:solidFill>
                  <a:schemeClr val="tx1"/>
                </a:solidFill>
                <a:effectLst/>
                <a:latin typeface="+mn-lt"/>
                <a:ea typeface="+mn-ea"/>
                <a:cs typeface="+mn-cs"/>
              </a:rPr>
              <a:t>  The letter to the Hebrews encourages Christians to worship together with these words:  “And let us consider how we may spur one another on toward love and good deeds, not giving up meeting together, as some are in the habit of doing…” (Hebrews 10:24-25) </a:t>
            </a: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3795254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r>
              <a:rPr lang="en-GB" sz="1200" b="1" kern="1200" dirty="0">
                <a:solidFill>
                  <a:schemeClr val="tx1"/>
                </a:solidFill>
                <a:effectLst/>
                <a:latin typeface="+mn-lt"/>
                <a:ea typeface="+mn-ea"/>
                <a:cs typeface="+mn-cs"/>
              </a:rPr>
              <a:t>Worshipping together involves everyone. </a:t>
            </a:r>
            <a:r>
              <a:rPr lang="en-GB" sz="1200" kern="1200" dirty="0">
                <a:solidFill>
                  <a:schemeClr val="tx1"/>
                </a:solidFill>
                <a:effectLst/>
                <a:latin typeface="+mn-lt"/>
                <a:ea typeface="+mn-ea"/>
                <a:cs typeface="+mn-cs"/>
              </a:rPr>
              <a:t> The word which describes the script or form of group worship is liturgy.  The original meaning of the word is “the work of the people.”  </a:t>
            </a:r>
            <a:r>
              <a:rPr lang="en-GB" sz="1200" b="1" kern="1200" dirty="0">
                <a:solidFill>
                  <a:schemeClr val="tx1"/>
                </a:solidFill>
                <a:effectLst/>
                <a:latin typeface="+mn-lt"/>
                <a:ea typeface="+mn-ea"/>
                <a:cs typeface="+mn-cs"/>
              </a:rPr>
              <a:t>Worshipping together involves all of who we are.</a:t>
            </a:r>
            <a:r>
              <a:rPr lang="en-GB" sz="1200" kern="1200" dirty="0">
                <a:solidFill>
                  <a:schemeClr val="tx1"/>
                </a:solidFill>
                <a:effectLst/>
                <a:latin typeface="+mn-lt"/>
                <a:ea typeface="+mn-ea"/>
                <a:cs typeface="+mn-cs"/>
              </a:rPr>
              <a:t>  The greatest commandment is to, “Love the Lord your God with all your heart, with all your soul, with all your mind, and with all your strength.”  (Mark 12:30)  </a:t>
            </a:r>
            <a:r>
              <a:rPr lang="en-GB" sz="1200" b="1" kern="1200" dirty="0">
                <a:solidFill>
                  <a:schemeClr val="tx1"/>
                </a:solidFill>
                <a:effectLst/>
                <a:latin typeface="+mn-lt"/>
                <a:ea typeface="+mn-ea"/>
                <a:cs typeface="+mn-cs"/>
              </a:rPr>
              <a:t>Worshipping together celebrates variety.</a:t>
            </a:r>
            <a:r>
              <a:rPr lang="en-GB" sz="1200" kern="1200" dirty="0">
                <a:solidFill>
                  <a:schemeClr val="tx1"/>
                </a:solidFill>
                <a:effectLst/>
                <a:latin typeface="+mn-lt"/>
                <a:ea typeface="+mn-ea"/>
                <a:cs typeface="+mn-cs"/>
              </a:rPr>
              <a:t>  For this reason there are many different ways to worship God together, which involve different parts of who we are, and are more natural to who we are.  Some are more physical, some are more cerebral, extrovert or introvert.  It can be easy to be threatened by this, or to feel that other ways of worshipping God are not as valid.  For example, Saul’s daughter, Michal, saw King David “leaping and dancing before the Lord” in a worship procession, and “she despised him in her heart.” (2 Samuel 6:16).  It is extremely unlikely that everyone in our church will naturally express worship in exactly the same way.  The best group worship would enable people to express their love for God fully without embarrassment or judgment, and to rejoice at variety.  </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267526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2480994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Whether worshipping together by eating round a table, confessing, praying, studying the Bible, singing, or sharing bread and wine, these elements will always be present in some way:  Being gathered – we are coming together as Christ’s body.  Hearing God’s word – we are here to encounter God.  Being at peace with God and each other – we are here to remember who God is, and who we are as His people.  Thanksgiving – we are here to give thanks together.  Being sent out – we come together so that we can be sent out to be with God in the rest of our lives.</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25858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144141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significant way of worshipping God, indeed for some Christians the central way of worshipping God, is though sacraments.   We can’t see God, or fully understand Him.  Sacraments are a way in which, though physical and material realities which we can see and take part in, we can meet with God in worship.  </a:t>
            </a: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271171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a:ea typeface="Calibri" panose="020F0502020204030204" pitchFamily="34" charset="0"/>
                <a:cs typeface="Times New Roman" panose="02020603050405020304" pitchFamily="18" charset="0"/>
              </a:rPr>
              <a:t>Put simply, on a day by day basis, we get to experience this being with God by developing the kinds of habits, practices or rhythms that develop this focus.  So as we look for the rest of this module at the everyday practices of worship, prayer, Bible reading and a balanced life, we will be learning and experiencing ways of living that help us to “Be with God”.  We do not have to make this up from scratch – these habits are ways in which disciples have grown for millennia and are ways of living found in Jesus’ life.  Sometimes they have been called “spiritual disciplines”.  These days, more people are adopting the language of habits or practices to avoid splitting life up into a “spiritual” and a “non-spiritual” part (God calls us to Be with Him in all of our lives), and to avoid making “Being with God” sound like a duty.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905111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Jesus had a habit of breaking bread and sharing it – two of his disciples at Emmaus recognised Him after His resurrection as He broke bread.  But it was at His last supper with His disciples that He associated the bread and the wine with his own death and gave to them a significance that continues to shape us.    </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4038537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2446786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On the night he was arrested, all four gospels say that Jesus was celebrating a Passover meal with His disciples.  This was the annual meal in which Jewish people remembered how God had rescued them from slavery.   Importantly, through bread and wine they remembered how the blood of a lamb (they ate lamb at the meal, and used bread and wine to act out the story) was used to mark their homes, and save them from death as it “passed over” them. At the last Supper, Jesus shockingly reinterpreted the Passover meal to reveal how God’s purposes were being fulfilled in Him.  The bread symbolised his body; the cup, his ‘poured out’ blood - pointing to what was going to happen to him on the cross. The words and actions Jesus used to reinterpret the bread and cup became the foundation for the Lord’s Supper in the early Church.  The handout “Jesus and the Passover” explores the links more fully.</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33</a:t>
            </a:fld>
            <a:endParaRPr lang="en-GB"/>
          </a:p>
        </p:txBody>
      </p:sp>
    </p:spTree>
    <p:extLst>
      <p:ext uri="{BB962C8B-B14F-4D97-AF65-F5344CB8AC3E}">
        <p14:creationId xmlns:p14="http://schemas.microsoft.com/office/powerpoint/2010/main" val="2983448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34</a:t>
            </a:fld>
            <a:endParaRPr lang="en-GB"/>
          </a:p>
        </p:txBody>
      </p:sp>
    </p:spTree>
    <p:extLst>
      <p:ext uri="{BB962C8B-B14F-4D97-AF65-F5344CB8AC3E}">
        <p14:creationId xmlns:p14="http://schemas.microsoft.com/office/powerpoint/2010/main" val="1165108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Jesus told His disciples that now, when they broke bread and drank wine, it would no longer be to remember being rescued from slavery in Egypt, but, through Him, being rescued from death.   He told them, “Do this to remember me.”    It is a remembering of what God had done, telling the story again (and it is often good to be reminded), but it is far more than that.  It is an active remembrance. In the Passover meal everyone who took part was imagining themselves to have personally being part of the rescue from Egypt. So remembering Jesus in bread and wine is our way of receiving Christ’s victory in the present.  It's a sacrament that carries with it the living reality of what it signifies. </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35</a:t>
            </a:fld>
            <a:endParaRPr lang="en-GB"/>
          </a:p>
        </p:txBody>
      </p:sp>
    </p:spTree>
    <p:extLst>
      <p:ext uri="{BB962C8B-B14F-4D97-AF65-F5344CB8AC3E}">
        <p14:creationId xmlns:p14="http://schemas.microsoft.com/office/powerpoint/2010/main" val="247637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36</a:t>
            </a:fld>
            <a:endParaRPr lang="en-GB"/>
          </a:p>
        </p:txBody>
      </p:sp>
    </p:spTree>
    <p:extLst>
      <p:ext uri="{BB962C8B-B14F-4D97-AF65-F5344CB8AC3E}">
        <p14:creationId xmlns:p14="http://schemas.microsoft.com/office/powerpoint/2010/main" val="152187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 time, the way we share bread and wine has developed in various ways – from simple and informal to more complex and structured.  There are common elements to each expression (Word / People – peace / Sacrament / Sending out) but different names have been used which emphasise the many different gifts of this sacrament.   </a:t>
            </a:r>
            <a:r>
              <a:rPr lang="en-GB" sz="1200" b="1" kern="1200" dirty="0">
                <a:solidFill>
                  <a:schemeClr val="tx1"/>
                </a:solidFill>
                <a:effectLst/>
                <a:latin typeface="+mn-lt"/>
                <a:ea typeface="+mn-ea"/>
                <a:cs typeface="+mn-cs"/>
              </a:rPr>
              <a:t>Breaking bread.</a:t>
            </a:r>
            <a:r>
              <a:rPr lang="en-GB" sz="1200" kern="1200" dirty="0">
                <a:solidFill>
                  <a:schemeClr val="tx1"/>
                </a:solidFill>
                <a:effectLst/>
                <a:latin typeface="+mn-lt"/>
                <a:ea typeface="+mn-ea"/>
                <a:cs typeface="+mn-cs"/>
              </a:rPr>
              <a:t>  As Luke writes in Acts (about A.D. 70) the early Christians used this description, and in celebrating weekly showed that the link with the annual Passover meal was soon replaced.  Nevertheless, for Christians the sense of the sacrificial act celebrated through bread and wine is central, with some seeing it as an actual sacrifice.  In the Eucharistic Prayer, our worship is called ‘this our sacrifice of thanks and praise’. </a:t>
            </a:r>
            <a:r>
              <a:rPr lang="en-GB" sz="1200" b="1" kern="1200" dirty="0">
                <a:solidFill>
                  <a:schemeClr val="tx1"/>
                </a:solidFill>
                <a:effectLst/>
                <a:latin typeface="+mn-lt"/>
                <a:ea typeface="+mn-ea"/>
                <a:cs typeface="+mn-cs"/>
              </a:rPr>
              <a:t>Lord’s Supper.</a:t>
            </a:r>
            <a:r>
              <a:rPr lang="en-GB" sz="1200" kern="1200" dirty="0">
                <a:solidFill>
                  <a:schemeClr val="tx1"/>
                </a:solidFill>
                <a:effectLst/>
                <a:latin typeface="+mn-lt"/>
                <a:ea typeface="+mn-ea"/>
                <a:cs typeface="+mn-cs"/>
              </a:rPr>
              <a:t>  Paul used this in his letters from 45-60AD to describe the meal which included a liturgical recital of the words of Jesus.  </a:t>
            </a:r>
            <a:r>
              <a:rPr lang="en-GB" sz="1200" b="1" kern="1200" dirty="0">
                <a:solidFill>
                  <a:schemeClr val="tx1"/>
                </a:solidFill>
                <a:effectLst/>
                <a:latin typeface="+mn-lt"/>
                <a:ea typeface="+mn-ea"/>
                <a:cs typeface="+mn-cs"/>
              </a:rPr>
              <a:t>Eucharist.</a:t>
            </a:r>
            <a:r>
              <a:rPr lang="en-GB" sz="1200" kern="1200" dirty="0">
                <a:solidFill>
                  <a:schemeClr val="tx1"/>
                </a:solidFill>
                <a:effectLst/>
                <a:latin typeface="+mn-lt"/>
                <a:ea typeface="+mn-ea"/>
                <a:cs typeface="+mn-cs"/>
              </a:rPr>
              <a:t>  This comes from a Greek word meaning “Thanksgiving”.  It is found in an early document known as the Didache (Teachings) from as early as 60 AD.  </a:t>
            </a: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37</a:t>
            </a:fld>
            <a:endParaRPr lang="en-GB"/>
          </a:p>
        </p:txBody>
      </p:sp>
    </p:spTree>
    <p:extLst>
      <p:ext uri="{BB962C8B-B14F-4D97-AF65-F5344CB8AC3E}">
        <p14:creationId xmlns:p14="http://schemas.microsoft.com/office/powerpoint/2010/main" val="3948833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r>
              <a:rPr lang="en-GB" sz="1200" b="1" kern="1200" dirty="0">
                <a:solidFill>
                  <a:schemeClr val="tx1"/>
                </a:solidFill>
                <a:effectLst/>
                <a:latin typeface="+mn-lt"/>
                <a:ea typeface="+mn-ea"/>
                <a:cs typeface="+mn-cs"/>
              </a:rPr>
              <a:t>Mass.</a:t>
            </a:r>
            <a:r>
              <a:rPr lang="en-GB" sz="1200" kern="1200" dirty="0">
                <a:solidFill>
                  <a:schemeClr val="tx1"/>
                </a:solidFill>
                <a:effectLst/>
                <a:latin typeface="+mn-lt"/>
                <a:ea typeface="+mn-ea"/>
                <a:cs typeface="+mn-cs"/>
              </a:rPr>
              <a:t>   This name was possibly used as early as the 5th century, but definitely by the 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It probably comes from a word meaning sent.  It emphasises how gathering to receive bread and wine leads to us being sent out to be with God and be disciples in the world.  As Pope Francis says, “Worship is not worship if it doesn’t change us.”   </a:t>
            </a:r>
            <a:r>
              <a:rPr lang="en-GB" sz="1200" b="1" kern="1200" dirty="0">
                <a:solidFill>
                  <a:schemeClr val="tx1"/>
                </a:solidFill>
                <a:effectLst/>
                <a:latin typeface="+mn-lt"/>
                <a:ea typeface="+mn-ea"/>
                <a:cs typeface="+mn-cs"/>
              </a:rPr>
              <a:t>Holy Communion.</a:t>
            </a:r>
            <a:r>
              <a:rPr lang="en-GB" sz="1200" kern="1200" dirty="0">
                <a:solidFill>
                  <a:schemeClr val="tx1"/>
                </a:solidFill>
                <a:effectLst/>
                <a:latin typeface="+mn-lt"/>
                <a:ea typeface="+mn-ea"/>
                <a:cs typeface="+mn-cs"/>
              </a:rPr>
              <a:t>  To be holy is to be set apart, and to commune is to have union with.  This emphasises how when we share in the bread and wine that has been set apart, our union with Christ and with each other is strengthened in our lived experience.   We are not observing something, but we are guests who are fed spiritually.  </a:t>
            </a:r>
            <a:r>
              <a:rPr lang="en-GB" sz="1200" b="1" kern="1200" dirty="0">
                <a:solidFill>
                  <a:schemeClr val="tx1"/>
                </a:solidFill>
                <a:effectLst/>
                <a:latin typeface="+mn-lt"/>
                <a:ea typeface="+mn-ea"/>
                <a:cs typeface="+mn-cs"/>
              </a:rPr>
              <a:t>Love Feast or ‘</a:t>
            </a:r>
            <a:r>
              <a:rPr lang="en-GB" sz="1200" b="1" kern="1200" dirty="0" err="1">
                <a:solidFill>
                  <a:schemeClr val="tx1"/>
                </a:solidFill>
                <a:effectLst/>
                <a:latin typeface="+mn-lt"/>
                <a:ea typeface="+mn-ea"/>
                <a:cs typeface="+mn-cs"/>
              </a:rPr>
              <a:t>Agapé</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 Greek word meaning ‘love’) meal.  By the second century this would be a shared meal, separate from the Eucharist, often linked with providing food for the poor. It died out by the eighth century, but was revived by Methodists in the 18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It emphasises the hospitality of God -  how in sharing bread and wine we are a family where all are invited in.  A table signifies that you are welcome and that there is a place for you. It’s very human and it brings people together.</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38</a:t>
            </a:fld>
            <a:endParaRPr lang="en-GB"/>
          </a:p>
        </p:txBody>
      </p:sp>
    </p:spTree>
    <p:extLst>
      <p:ext uri="{BB962C8B-B14F-4D97-AF65-F5344CB8AC3E}">
        <p14:creationId xmlns:p14="http://schemas.microsoft.com/office/powerpoint/2010/main" val="1775411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the Eucharist God gives us a sacrament in which we find  </a:t>
            </a:r>
            <a:r>
              <a:rPr lang="en-GB" sz="1200" b="1" kern="1200" dirty="0">
                <a:solidFill>
                  <a:schemeClr val="tx1"/>
                </a:solidFill>
                <a:effectLst/>
                <a:latin typeface="+mn-lt"/>
                <a:ea typeface="+mn-ea"/>
                <a:cs typeface="+mn-cs"/>
              </a:rPr>
              <a:t>Healing</a:t>
            </a:r>
            <a:r>
              <a:rPr lang="en-GB" sz="1200" kern="1200" dirty="0">
                <a:solidFill>
                  <a:schemeClr val="tx1"/>
                </a:solidFill>
                <a:effectLst/>
                <a:latin typeface="+mn-lt"/>
                <a:ea typeface="+mn-ea"/>
                <a:cs typeface="+mn-cs"/>
              </a:rPr>
              <a:t>.  As we identify our brokenness with Christ’s, we can meet with Him through bread and wine in a way that can lead to wholeness again. </a:t>
            </a:r>
            <a:r>
              <a:rPr lang="en-GB" sz="1200" b="1" kern="1200" dirty="0">
                <a:solidFill>
                  <a:schemeClr val="tx1"/>
                </a:solidFill>
                <a:effectLst/>
                <a:latin typeface="+mn-lt"/>
                <a:ea typeface="+mn-ea"/>
                <a:cs typeface="+mn-cs"/>
              </a:rPr>
              <a:t>Hope.</a:t>
            </a:r>
            <a:r>
              <a:rPr lang="en-GB" sz="1200" kern="1200" dirty="0">
                <a:solidFill>
                  <a:schemeClr val="tx1"/>
                </a:solidFill>
                <a:effectLst/>
                <a:latin typeface="+mn-lt"/>
                <a:ea typeface="+mn-ea"/>
                <a:cs typeface="+mn-cs"/>
              </a:rPr>
              <a:t>  At the last Supper Jesus looked forward to when He would “feast” with His disciples again.  </a:t>
            </a:r>
            <a:r>
              <a:rPr lang="en-GB" sz="1200" b="1" kern="1200" dirty="0">
                <a:solidFill>
                  <a:schemeClr val="tx1"/>
                </a:solidFill>
                <a:effectLst/>
                <a:latin typeface="+mn-lt"/>
                <a:ea typeface="+mn-ea"/>
                <a:cs typeface="+mn-cs"/>
              </a:rPr>
              <a:t>Everyday life is valued</a:t>
            </a:r>
            <a:r>
              <a:rPr lang="en-GB" sz="1200" kern="1200" dirty="0">
                <a:solidFill>
                  <a:schemeClr val="tx1"/>
                </a:solidFill>
                <a:effectLst/>
                <a:latin typeface="+mn-lt"/>
                <a:ea typeface="+mn-ea"/>
                <a:cs typeface="+mn-cs"/>
              </a:rPr>
              <a:t>.  Jesus takes ordinary things like bread and wine, transforms them and gives them out. In the same way the ordinary stuff of our lives is taken up into Jesus and given back to us.  </a:t>
            </a:r>
            <a:r>
              <a:rPr lang="en-GB" sz="1200" b="1" kern="1200" dirty="0">
                <a:solidFill>
                  <a:schemeClr val="tx1"/>
                </a:solidFill>
                <a:effectLst/>
                <a:latin typeface="+mn-lt"/>
                <a:ea typeface="+mn-ea"/>
                <a:cs typeface="+mn-cs"/>
              </a:rPr>
              <a:t>A heightened sense of His presence. </a:t>
            </a:r>
            <a:r>
              <a:rPr lang="en-GB" sz="1200" kern="1200" dirty="0">
                <a:solidFill>
                  <a:schemeClr val="tx1"/>
                </a:solidFill>
                <a:effectLst/>
                <a:latin typeface="+mn-lt"/>
                <a:ea typeface="+mn-ea"/>
                <a:cs typeface="+mn-cs"/>
              </a:rPr>
              <a:t> God’s presence is everywhere, all the time.  So how are sacraments different?  They remind us specifically of how He has and is acting in our lives to make us whole.  And they can intensify our “being with Him.”  If God’s presence in creation is like fire, sacraments can perhaps be like the tip of a </a:t>
            </a:r>
            <a:r>
              <a:rPr lang="en-GB" sz="1200" kern="1200" dirty="0" err="1">
                <a:solidFill>
                  <a:schemeClr val="tx1"/>
                </a:solidFill>
                <a:effectLst/>
                <a:latin typeface="+mn-lt"/>
                <a:ea typeface="+mn-ea"/>
                <a:cs typeface="+mn-cs"/>
              </a:rPr>
              <a:t>bunsen</a:t>
            </a:r>
            <a:r>
              <a:rPr lang="en-GB" sz="1200" kern="1200" dirty="0">
                <a:solidFill>
                  <a:schemeClr val="tx1"/>
                </a:solidFill>
                <a:effectLst/>
                <a:latin typeface="+mn-lt"/>
                <a:ea typeface="+mn-ea"/>
                <a:cs typeface="+mn-cs"/>
              </a:rPr>
              <a:t> burner flame – the same presence, but experienced in a focussed way.  (Yet it’s also good to know that the Eucharist doesn’t split life up - the result of encountering God here should be that we become more aware of God’s presence in our everyday lives, not less.)</a:t>
            </a: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39</a:t>
            </a:fld>
            <a:endParaRPr lang="en-GB"/>
          </a:p>
        </p:txBody>
      </p:sp>
    </p:spTree>
    <p:extLst>
      <p:ext uri="{BB962C8B-B14F-4D97-AF65-F5344CB8AC3E}">
        <p14:creationId xmlns:p14="http://schemas.microsoft.com/office/powerpoint/2010/main" val="105713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1610273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40</a:t>
            </a:fld>
            <a:endParaRPr lang="en-GB"/>
          </a:p>
        </p:txBody>
      </p:sp>
    </p:spTree>
    <p:extLst>
      <p:ext uri="{BB962C8B-B14F-4D97-AF65-F5344CB8AC3E}">
        <p14:creationId xmlns:p14="http://schemas.microsoft.com/office/powerpoint/2010/main" val="1781674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Christians have different understandings of exactly how God’s presence is known in bread and wine.  For some it is about a heightened sense of memory, and the presence of Christ is known through the whole service, and His people gathered together.  The word and the sacrament are linked together.  (Luther called the sacrament a “visible word”.)  For others, the presence is particularly located in the bread and wine itself in a spiritual sense.  For others, the bread and wine become the physical body and blood of Christ during the thanksgiving prayer.    While this had led to disputes down the centuries, within the Anglican church these perspectives are held together – the key thing is that through sharing in the bread and wine we can be with God in a unique way.</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41</a:t>
            </a:fld>
            <a:endParaRPr lang="en-GB"/>
          </a:p>
        </p:txBody>
      </p:sp>
    </p:spTree>
    <p:extLst>
      <p:ext uri="{BB962C8B-B14F-4D97-AF65-F5344CB8AC3E}">
        <p14:creationId xmlns:p14="http://schemas.microsoft.com/office/powerpoint/2010/main" val="214964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familiar with the idea of good and bad practices.  Things that over time become a natural part of our lives and focus the way we live.  These habits are the ones which draw us into a life of love and joy with the God who loves us!  The other things practices do is change us.  </a:t>
            </a: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269208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ookman Old Style" panose="02050604050505020204" pitchFamily="18" charset="0"/>
                <a:ea typeface="SimSun" panose="02010600030101010101" pitchFamily="2" charset="-122"/>
                <a:cs typeface="Lucida Sans" panose="020B0602030504020204" pitchFamily="34" charset="0"/>
              </a:rPr>
              <a:t> </a:t>
            </a:r>
            <a:r>
              <a:rPr lang="en-GB" sz="1200" kern="1200" dirty="0">
                <a:solidFill>
                  <a:schemeClr val="tx1"/>
                </a:solidFill>
                <a:effectLst/>
                <a:latin typeface="+mn-lt"/>
                <a:ea typeface="+mn-ea"/>
                <a:cs typeface="+mn-cs"/>
              </a:rPr>
              <a:t>As disciples we learn in order to become like our teacher.  God doesn’t want us to be people who can just do the right thing in our behaviour.  The picture the Bible gives us is that He wants to do something far deeper – to change our inmost being (the heart).  Over time we do the things Christ does because they become things we want to do, and the natural choices we make will be to do what He would do if He were in our situation, in the strength that He gives.  Daily discipleship is gradually becoming the kind of person who will naturally live a life like the Master.  If joining the Way of Discipleship has no impact on shaping us to become more like Christ, then it will not be discipleship.</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92503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339547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can’t change by just saying, “I want to change.”  Most people know that while we might be able to tweak our behaviours a little, for the deeper patterns of our personalities to change we need a power beyond ourselves.  (See the AA twelve step programme).  Genuine change is a lifelong journey of letting God transform us.</a:t>
            </a: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pPr>
              <a:spcAft>
                <a:spcPts val="0"/>
              </a:spcAft>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44891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SimSun" panose="02010600030101010101" pitchFamily="2" charset="-122"/>
                <a:cs typeface="Lucida Sans" panose="020B0602030504020204" pitchFamily="34" charset="0"/>
              </a:rPr>
              <a:t> </a:t>
            </a:r>
            <a:r>
              <a:rPr lang="en-GB" sz="1200" kern="1200" dirty="0">
                <a:solidFill>
                  <a:schemeClr val="tx1"/>
                </a:solidFill>
                <a:effectLst/>
                <a:latin typeface="+mn-lt"/>
                <a:ea typeface="+mn-ea"/>
                <a:cs typeface="+mn-cs"/>
              </a:rPr>
              <a:t>Very briefly, disciples are changed as two things happen.  </a:t>
            </a:r>
            <a:r>
              <a:rPr lang="en-GB" sz="1200" b="1" kern="1200" dirty="0">
                <a:solidFill>
                  <a:schemeClr val="tx1"/>
                </a:solidFill>
                <a:effectLst/>
                <a:latin typeface="+mn-lt"/>
                <a:ea typeface="+mn-ea"/>
                <a:cs typeface="+mn-cs"/>
              </a:rPr>
              <a:t>Our minds are renewed</a:t>
            </a:r>
            <a:r>
              <a:rPr lang="en-GB" sz="1200" kern="1200" dirty="0">
                <a:solidFill>
                  <a:schemeClr val="tx1"/>
                </a:solidFill>
                <a:effectLst/>
                <a:latin typeface="+mn-lt"/>
                <a:ea typeface="+mn-ea"/>
                <a:cs typeface="+mn-cs"/>
              </a:rPr>
              <a:t> so we see the world and people more and more as God sees them.  To have the “mind of Christ”.  The Way of Discipleship offers this.  </a:t>
            </a:r>
            <a:r>
              <a:rPr lang="en-GB" sz="1200" b="1" kern="1200" dirty="0">
                <a:solidFill>
                  <a:schemeClr val="tx1"/>
                </a:solidFill>
                <a:effectLst/>
                <a:latin typeface="+mn-lt"/>
                <a:ea typeface="+mn-ea"/>
                <a:cs typeface="+mn-cs"/>
              </a:rPr>
              <a:t>Our innermost selves (hearts) are changed</a:t>
            </a:r>
            <a:r>
              <a:rPr lang="en-GB" sz="1200" kern="1200" dirty="0">
                <a:solidFill>
                  <a:schemeClr val="tx1"/>
                </a:solidFill>
                <a:effectLst/>
                <a:latin typeface="+mn-lt"/>
                <a:ea typeface="+mn-ea"/>
                <a:cs typeface="+mn-cs"/>
              </a:rPr>
              <a:t> by allowing God’s Holy Spirit to change us from the inside out.   In Luke 6, Jesus points out that "there is no good tree which produces bad fruit.... Men do not gather figs from thornbushes...." (vv. 43-44) It is the inner nature of the tree that determines its outward product. Habits and practices are about giving space in our lives for God’s Holy Spirit to shape our minds and our innermost desires, so that over time our natural expression comes to be the deeds of Christ done in the power of Christ.  They give us ways of “abiding in Him”, or “walking in the Spirit.”   As we do so, as well as knowing what to do, we gradually want to do it.  </a:t>
            </a:r>
          </a:p>
          <a:p>
            <a:pPr>
              <a:spcAft>
                <a:spcPts val="0"/>
              </a:spcAft>
            </a:pPr>
            <a:endParaRPr lang="en-GB" sz="1200" kern="100" dirty="0">
              <a:effectLst/>
              <a:latin typeface="Liberation Serif"/>
              <a:ea typeface="SimSun" panose="02010600030101010101" pitchFamily="2" charset="-122"/>
              <a:cs typeface="Lucida Sans" panose="020B0602030504020204" pitchFamily="34"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10434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11/2/2021</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11/2/2021</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itle 1">
            <a:extLst>
              <a:ext uri="{FF2B5EF4-FFF2-40B4-BE49-F238E27FC236}">
                <a16:creationId xmlns:a16="http://schemas.microsoft.com/office/drawing/2014/main" id="{CCB76923-DFD6-4E4A-908F-6887D550B599}"/>
              </a:ext>
            </a:extLst>
          </p:cNvPr>
          <p:cNvSpPr txBox="1">
            <a:spLocks/>
          </p:cNvSpPr>
          <p:nvPr/>
        </p:nvSpPr>
        <p:spPr>
          <a:xfrm>
            <a:off x="838200" y="2766218"/>
            <a:ext cx="10515600" cy="132556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002060"/>
                </a:solidFill>
              </a:rPr>
              <a:t>WAY OF DISCIPLESHIP: BEING WITH GOD:</a:t>
            </a:r>
          </a:p>
          <a:p>
            <a:pPr algn="ctr"/>
            <a:br>
              <a:rPr lang="en-US" sz="4800" dirty="0">
                <a:solidFill>
                  <a:srgbClr val="002060"/>
                </a:solidFill>
              </a:rPr>
            </a:br>
            <a:r>
              <a:rPr lang="en-US" sz="8000" dirty="0">
                <a:solidFill>
                  <a:srgbClr val="002060"/>
                </a:solidFill>
              </a:rPr>
              <a:t>BEING WITH GOD IN WORSHIP</a:t>
            </a:r>
            <a:endParaRPr lang="en-US" sz="4800" dirty="0">
              <a:solidFill>
                <a:srgbClr val="002060"/>
              </a:solidFill>
            </a:endParaRPr>
          </a:p>
        </p:txBody>
      </p:sp>
    </p:spTree>
    <p:extLst>
      <p:ext uri="{BB962C8B-B14F-4D97-AF65-F5344CB8AC3E}">
        <p14:creationId xmlns:p14="http://schemas.microsoft.com/office/powerpoint/2010/main" val="386195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5" y="2312829"/>
            <a:ext cx="6097712" cy="1384995"/>
          </a:xfrm>
          <a:prstGeom prst="rect">
            <a:avLst/>
          </a:prstGeom>
          <a:noFill/>
        </p:spPr>
        <p:txBody>
          <a:bodyPr wrap="square">
            <a:spAutoFit/>
          </a:bodyPr>
          <a:lstStyle/>
          <a:p>
            <a:r>
              <a:rPr lang="en-GB" sz="2800" dirty="0"/>
              <a:t>Practices change us indirectly. We do what we can in order to enable us to do what we can’t do directly. </a:t>
            </a:r>
            <a:r>
              <a:rPr lang="en-GB" sz="2800" dirty="0">
                <a:solidFill>
                  <a:srgbClr val="5E94C2"/>
                </a:solidFill>
              </a:rPr>
              <a:t> </a:t>
            </a:r>
          </a:p>
        </p:txBody>
      </p:sp>
      <p:sp>
        <p:nvSpPr>
          <p:cNvPr id="2" name="Rectangle 1">
            <a:extLst>
              <a:ext uri="{FF2B5EF4-FFF2-40B4-BE49-F238E27FC236}">
                <a16:creationId xmlns:a16="http://schemas.microsoft.com/office/drawing/2014/main" id="{CAAFCF9F-7F89-1F45-9325-341AE603E489}"/>
              </a:ext>
            </a:extLst>
          </p:cNvPr>
          <p:cNvSpPr/>
          <p:nvPr/>
        </p:nvSpPr>
        <p:spPr>
          <a:xfrm>
            <a:off x="538025" y="4136984"/>
            <a:ext cx="5956274" cy="1077218"/>
          </a:xfrm>
          <a:prstGeom prst="rect">
            <a:avLst/>
          </a:prstGeom>
        </p:spPr>
        <p:txBody>
          <a:bodyPr wrap="square">
            <a:spAutoFit/>
          </a:bodyPr>
          <a:lstStyle/>
          <a:p>
            <a:r>
              <a:rPr lang="en-GB" sz="3200" dirty="0">
                <a:solidFill>
                  <a:srgbClr val="5E94C2"/>
                </a:solidFill>
              </a:rPr>
              <a:t>“Without Him we can’t, but without us He won’t.”</a:t>
            </a:r>
            <a:endParaRPr lang="en-US" sz="3200" dirty="0">
              <a:solidFill>
                <a:srgbClr val="5E94C2"/>
              </a:solidFill>
            </a:endParaRPr>
          </a:p>
        </p:txBody>
      </p:sp>
      <p:pic>
        <p:nvPicPr>
          <p:cNvPr id="8" name="Picture 7">
            <a:extLst>
              <a:ext uri="{FF2B5EF4-FFF2-40B4-BE49-F238E27FC236}">
                <a16:creationId xmlns:a16="http://schemas.microsoft.com/office/drawing/2014/main" id="{C9E71325-1468-6343-999C-B7D032CDD6AA}"/>
              </a:ext>
            </a:extLst>
          </p:cNvPr>
          <p:cNvPicPr>
            <a:picLocks noChangeAspect="1"/>
          </p:cNvPicPr>
          <p:nvPr/>
        </p:nvPicPr>
        <p:blipFill rotWithShape="1">
          <a:blip r:embed="rId4">
            <a:alphaModFix amt="35000"/>
          </a:blip>
          <a:srcRect b="15730"/>
          <a:stretch/>
        </p:blipFill>
        <p:spPr>
          <a:xfrm>
            <a:off x="20" y="10"/>
            <a:ext cx="12191980" cy="6857990"/>
          </a:xfrm>
          <a:prstGeom prst="rect">
            <a:avLst/>
          </a:prstGeom>
        </p:spPr>
      </p:pic>
    </p:spTree>
    <p:extLst>
      <p:ext uri="{BB962C8B-B14F-4D97-AF65-F5344CB8AC3E}">
        <p14:creationId xmlns:p14="http://schemas.microsoft.com/office/powerpoint/2010/main" val="264342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What is worship and why do we do it?</a:t>
            </a:r>
          </a:p>
        </p:txBody>
      </p:sp>
    </p:spTree>
    <p:extLst>
      <p:ext uri="{BB962C8B-B14F-4D97-AF65-F5344CB8AC3E}">
        <p14:creationId xmlns:p14="http://schemas.microsoft.com/office/powerpoint/2010/main" val="335598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631338" y="2058419"/>
            <a:ext cx="6093912" cy="830997"/>
          </a:xfrm>
          <a:prstGeom prst="rect">
            <a:avLst/>
          </a:prstGeom>
          <a:noFill/>
        </p:spPr>
        <p:txBody>
          <a:bodyPr wrap="square">
            <a:spAutoFit/>
          </a:bodyPr>
          <a:lstStyle/>
          <a:p>
            <a:pPr lvl="0">
              <a:defRPr/>
            </a:pPr>
            <a:r>
              <a:rPr lang="en-GB" sz="2400" dirty="0"/>
              <a:t>Worship is the first practice of any disciple. </a:t>
            </a:r>
          </a:p>
          <a:p>
            <a:pPr lvl="0">
              <a:defRPr/>
            </a:pPr>
            <a:endParaRPr lang="en-GB" sz="2400" dirty="0"/>
          </a:p>
        </p:txBody>
      </p:sp>
      <p:sp>
        <p:nvSpPr>
          <p:cNvPr id="2" name="Rectangle 1">
            <a:extLst>
              <a:ext uri="{FF2B5EF4-FFF2-40B4-BE49-F238E27FC236}">
                <a16:creationId xmlns:a16="http://schemas.microsoft.com/office/drawing/2014/main" id="{5093389E-F649-1C41-A323-95CA3367F582}"/>
              </a:ext>
            </a:extLst>
          </p:cNvPr>
          <p:cNvSpPr/>
          <p:nvPr/>
        </p:nvSpPr>
        <p:spPr>
          <a:xfrm>
            <a:off x="631338" y="3232378"/>
            <a:ext cx="6096000" cy="1200329"/>
          </a:xfrm>
          <a:prstGeom prst="rect">
            <a:avLst/>
          </a:prstGeom>
        </p:spPr>
        <p:txBody>
          <a:bodyPr>
            <a:spAutoFit/>
          </a:bodyPr>
          <a:lstStyle/>
          <a:p>
            <a:pPr lvl="0">
              <a:defRPr/>
            </a:pPr>
            <a:r>
              <a:rPr lang="en-GB" sz="2400" dirty="0">
                <a:solidFill>
                  <a:srgbClr val="5E94C2"/>
                </a:solidFill>
              </a:rPr>
              <a:t>You worship what you most love, give attention to, or desire.  </a:t>
            </a:r>
          </a:p>
          <a:p>
            <a:pPr lvl="0">
              <a:defRPr/>
            </a:pPr>
            <a:endParaRPr lang="en-GB" sz="2400" dirty="0">
              <a:solidFill>
                <a:srgbClr val="5E94C2"/>
              </a:solidFill>
            </a:endParaRPr>
          </a:p>
        </p:txBody>
      </p:sp>
      <p:sp>
        <p:nvSpPr>
          <p:cNvPr id="3" name="Rectangle 2">
            <a:extLst>
              <a:ext uri="{FF2B5EF4-FFF2-40B4-BE49-F238E27FC236}">
                <a16:creationId xmlns:a16="http://schemas.microsoft.com/office/drawing/2014/main" id="{4BC4CC0C-4BF5-8042-BC4D-38C7C2CB5B8F}"/>
              </a:ext>
            </a:extLst>
          </p:cNvPr>
          <p:cNvSpPr/>
          <p:nvPr/>
        </p:nvSpPr>
        <p:spPr>
          <a:xfrm>
            <a:off x="679463" y="4775670"/>
            <a:ext cx="6096000" cy="1200329"/>
          </a:xfrm>
          <a:prstGeom prst="rect">
            <a:avLst/>
          </a:prstGeom>
        </p:spPr>
        <p:txBody>
          <a:bodyPr>
            <a:spAutoFit/>
          </a:bodyPr>
          <a:lstStyle/>
          <a:p>
            <a:pPr lvl="0">
              <a:defRPr/>
            </a:pPr>
            <a:r>
              <a:rPr lang="en-GB" sz="2400" dirty="0"/>
              <a:t>Worship is how we respond to what we value the most.  Who or what we worship is the deepest expression of our humanity.  </a:t>
            </a:r>
          </a:p>
        </p:txBody>
      </p:sp>
      <p:pic>
        <p:nvPicPr>
          <p:cNvPr id="10" name="Picture 9">
            <a:extLst>
              <a:ext uri="{FF2B5EF4-FFF2-40B4-BE49-F238E27FC236}">
                <a16:creationId xmlns:a16="http://schemas.microsoft.com/office/drawing/2014/main" id="{8249C035-BD06-A043-99B2-C19C9B2AA3E9}"/>
              </a:ext>
            </a:extLst>
          </p:cNvPr>
          <p:cNvPicPr>
            <a:picLocks noChangeAspect="1"/>
          </p:cNvPicPr>
          <p:nvPr/>
        </p:nvPicPr>
        <p:blipFill rotWithShape="1">
          <a:blip r:embed="rId4"/>
          <a:srcRect r="1387"/>
          <a:stretch/>
        </p:blipFill>
        <p:spPr>
          <a:xfrm>
            <a:off x="6421947" y="921843"/>
            <a:ext cx="5462001" cy="5054156"/>
          </a:xfrm>
          <a:prstGeom prst="rect">
            <a:avLst/>
          </a:prstGeom>
        </p:spPr>
      </p:pic>
    </p:spTree>
    <p:extLst>
      <p:ext uri="{BB962C8B-B14F-4D97-AF65-F5344CB8AC3E}">
        <p14:creationId xmlns:p14="http://schemas.microsoft.com/office/powerpoint/2010/main" val="8577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43340" y="2977382"/>
            <a:ext cx="6097712" cy="4524315"/>
          </a:xfrm>
          <a:prstGeom prst="rect">
            <a:avLst/>
          </a:prstGeom>
          <a:noFill/>
        </p:spPr>
        <p:txBody>
          <a:bodyPr wrap="square">
            <a:spAutoFit/>
          </a:bodyPr>
          <a:lstStyle/>
          <a:p>
            <a:pPr algn="r"/>
            <a:r>
              <a:rPr lang="en-GB" sz="3600" b="1" dirty="0"/>
              <a:t>Worship expresses what we value, but also shapes it.</a:t>
            </a:r>
          </a:p>
          <a:p>
            <a:pPr algn="r"/>
            <a:br>
              <a:rPr lang="en-GB" sz="3600" b="1" dirty="0">
                <a:solidFill>
                  <a:srgbClr val="002060"/>
                </a:solidFill>
              </a:rPr>
            </a:br>
            <a:br>
              <a:rPr lang="en-GB" sz="3600" b="1" dirty="0">
                <a:solidFill>
                  <a:srgbClr val="002060"/>
                </a:solidFill>
              </a:rPr>
            </a:br>
            <a:r>
              <a:rPr lang="en-GB" sz="3600" b="1" dirty="0">
                <a:solidFill>
                  <a:srgbClr val="5E94C2"/>
                </a:solidFill>
              </a:rPr>
              <a:t> </a:t>
            </a:r>
            <a:br>
              <a:rPr lang="en-GB" sz="3600" b="1" dirty="0">
                <a:solidFill>
                  <a:srgbClr val="5E94C2"/>
                </a:solidFill>
              </a:rPr>
            </a:br>
            <a:br>
              <a:rPr lang="en-GB" sz="3600" b="1" dirty="0">
                <a:solidFill>
                  <a:srgbClr val="5E94C2"/>
                </a:solidFill>
              </a:rPr>
            </a:br>
            <a:endParaRPr lang="en-GB" sz="3600" b="1" dirty="0">
              <a:solidFill>
                <a:srgbClr val="5E94C2"/>
              </a:solidFill>
            </a:endParaRPr>
          </a:p>
        </p:txBody>
      </p:sp>
      <p:pic>
        <p:nvPicPr>
          <p:cNvPr id="8" name="Picture 2" descr="photo of woman holding white and black paper bags">
            <a:extLst>
              <a:ext uri="{FF2B5EF4-FFF2-40B4-BE49-F238E27FC236}">
                <a16:creationId xmlns:a16="http://schemas.microsoft.com/office/drawing/2014/main" id="{1BBE1684-D721-4C4C-BD62-9883D636C1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73" t="24828" r="8922" b="14777"/>
          <a:stretch/>
        </p:blipFill>
        <p:spPr bwMode="auto">
          <a:xfrm>
            <a:off x="495912" y="2696602"/>
            <a:ext cx="4844714" cy="254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42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1107996"/>
          </a:xfrm>
          <a:prstGeom prst="rect">
            <a:avLst/>
          </a:prstGeom>
          <a:noFill/>
        </p:spPr>
        <p:txBody>
          <a:bodyPr wrap="square">
            <a:spAutoFit/>
          </a:bodyPr>
          <a:lstStyle/>
          <a:p>
            <a:pPr algn="ctr"/>
            <a:r>
              <a:rPr lang="en-GB" sz="6600" b="1" dirty="0">
                <a:solidFill>
                  <a:srgbClr val="002060"/>
                </a:solidFill>
              </a:rPr>
              <a:t>Why do we worship God?</a:t>
            </a:r>
          </a:p>
        </p:txBody>
      </p:sp>
    </p:spTree>
    <p:extLst>
      <p:ext uri="{BB962C8B-B14F-4D97-AF65-F5344CB8AC3E}">
        <p14:creationId xmlns:p14="http://schemas.microsoft.com/office/powerpoint/2010/main" val="15903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4401205"/>
          </a:xfrm>
          <a:prstGeom prst="rect">
            <a:avLst/>
          </a:prstGeom>
          <a:noFill/>
        </p:spPr>
        <p:txBody>
          <a:bodyPr wrap="square">
            <a:spAutoFit/>
          </a:bodyPr>
          <a:lstStyle/>
          <a:p>
            <a:pPr lvl="0"/>
            <a:r>
              <a:rPr lang="en-GB" sz="2800" b="1" dirty="0"/>
              <a:t>God (alone) is worthy of our worship.  </a:t>
            </a:r>
          </a:p>
          <a:p>
            <a:pPr lvl="0"/>
            <a:endParaRPr lang="en-GB" sz="2800" b="1" dirty="0"/>
          </a:p>
          <a:p>
            <a:pPr lvl="0"/>
            <a:r>
              <a:rPr lang="en-GB" sz="2800" dirty="0">
                <a:solidFill>
                  <a:srgbClr val="5E94C2"/>
                </a:solidFill>
              </a:rPr>
              <a:t>Throughout the story of the Bible when people encounter God, they worship. </a:t>
            </a:r>
          </a:p>
          <a:p>
            <a:pPr lvl="0"/>
            <a:endParaRPr lang="en-GB" sz="2800" dirty="0"/>
          </a:p>
          <a:p>
            <a:pPr lvl="0"/>
            <a:r>
              <a:rPr lang="en-GB" sz="2800" dirty="0"/>
              <a:t>‘When we face up to the glory of God, we find ourselves face down in worship.</a:t>
            </a:r>
            <a:r>
              <a:rPr lang="en-GB" sz="2800" i="1" dirty="0"/>
              <a:t>’  </a:t>
            </a:r>
            <a:endParaRPr lang="en-GB" sz="2800" dirty="0"/>
          </a:p>
        </p:txBody>
      </p:sp>
      <p:pic>
        <p:nvPicPr>
          <p:cNvPr id="8" name="Picture 7">
            <a:extLst>
              <a:ext uri="{FF2B5EF4-FFF2-40B4-BE49-F238E27FC236}">
                <a16:creationId xmlns:a16="http://schemas.microsoft.com/office/drawing/2014/main" id="{E226B533-CBE2-3846-B52D-233AD075CCB8}"/>
              </a:ext>
            </a:extLst>
          </p:cNvPr>
          <p:cNvPicPr>
            <a:picLocks noChangeAspect="1"/>
          </p:cNvPicPr>
          <p:nvPr/>
        </p:nvPicPr>
        <p:blipFill rotWithShape="1">
          <a:blip r:embed="rId4">
            <a:alphaModFix amt="50000"/>
          </a:blip>
          <a:srcRect l="27645" r="27775" b="-1"/>
          <a:stretch/>
        </p:blipFill>
        <p:spPr>
          <a:xfrm>
            <a:off x="7611902" y="10"/>
            <a:ext cx="4580097" cy="6857990"/>
          </a:xfrm>
          <a:prstGeom prst="rect">
            <a:avLst/>
          </a:prstGeom>
        </p:spPr>
      </p:pic>
    </p:spTree>
    <p:extLst>
      <p:ext uri="{BB962C8B-B14F-4D97-AF65-F5344CB8AC3E}">
        <p14:creationId xmlns:p14="http://schemas.microsoft.com/office/powerpoint/2010/main" val="18751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096000" y="1268247"/>
            <a:ext cx="5717358" cy="646331"/>
          </a:xfrm>
          <a:prstGeom prst="rect">
            <a:avLst/>
          </a:prstGeom>
          <a:noFill/>
        </p:spPr>
        <p:txBody>
          <a:bodyPr wrap="square">
            <a:spAutoFit/>
          </a:bodyPr>
          <a:lstStyle/>
          <a:p>
            <a:pPr lvl="0">
              <a:defRPr/>
            </a:pPr>
            <a:r>
              <a:rPr lang="en-GB" b="1" dirty="0"/>
              <a:t>Worship is the deepest expression of who we are. </a:t>
            </a:r>
          </a:p>
          <a:p>
            <a:pPr lvl="0">
              <a:defRPr/>
            </a:pPr>
            <a:endParaRPr lang="en-GB" b="1" dirty="0"/>
          </a:p>
        </p:txBody>
      </p:sp>
      <p:sp>
        <p:nvSpPr>
          <p:cNvPr id="2" name="Rectangle 1">
            <a:extLst>
              <a:ext uri="{FF2B5EF4-FFF2-40B4-BE49-F238E27FC236}">
                <a16:creationId xmlns:a16="http://schemas.microsoft.com/office/drawing/2014/main" id="{CEA93FC9-D794-3242-9E1D-1DA4EBD77CB4}"/>
              </a:ext>
            </a:extLst>
          </p:cNvPr>
          <p:cNvSpPr/>
          <p:nvPr/>
        </p:nvSpPr>
        <p:spPr>
          <a:xfrm>
            <a:off x="6096000" y="2430081"/>
            <a:ext cx="5715646" cy="1477328"/>
          </a:xfrm>
          <a:prstGeom prst="rect">
            <a:avLst/>
          </a:prstGeom>
        </p:spPr>
        <p:txBody>
          <a:bodyPr wrap="square">
            <a:spAutoFit/>
          </a:bodyPr>
          <a:lstStyle/>
          <a:p>
            <a:pPr lvl="0">
              <a:defRPr/>
            </a:pPr>
            <a:r>
              <a:rPr lang="en-GB" b="1" dirty="0">
                <a:solidFill>
                  <a:srgbClr val="5E94C2"/>
                </a:solidFill>
              </a:rPr>
              <a:t>Worship is the opposite of sin. </a:t>
            </a:r>
          </a:p>
          <a:p>
            <a:pPr lvl="0">
              <a:defRPr/>
            </a:pPr>
            <a:endParaRPr lang="en-GB" b="1" dirty="0">
              <a:solidFill>
                <a:srgbClr val="5E94C2"/>
              </a:solidFill>
            </a:endParaRPr>
          </a:p>
          <a:p>
            <a:pPr lvl="0">
              <a:defRPr/>
            </a:pPr>
            <a:r>
              <a:rPr lang="en-GB" dirty="0">
                <a:solidFill>
                  <a:srgbClr val="5E94C2"/>
                </a:solidFill>
              </a:rPr>
              <a:t>‘The most dangerous idol is our own selves when we want to occupy the place of God.’   </a:t>
            </a:r>
          </a:p>
          <a:p>
            <a:pPr lvl="0">
              <a:defRPr/>
            </a:pPr>
            <a:endParaRPr lang="en-GB" b="1" dirty="0">
              <a:solidFill>
                <a:srgbClr val="5E94C2"/>
              </a:solidFill>
            </a:endParaRPr>
          </a:p>
        </p:txBody>
      </p:sp>
      <p:sp>
        <p:nvSpPr>
          <p:cNvPr id="4" name="Rectangle 3">
            <a:extLst>
              <a:ext uri="{FF2B5EF4-FFF2-40B4-BE49-F238E27FC236}">
                <a16:creationId xmlns:a16="http://schemas.microsoft.com/office/drawing/2014/main" id="{FD26527E-6429-0244-8042-0D2304B8C580}"/>
              </a:ext>
            </a:extLst>
          </p:cNvPr>
          <p:cNvSpPr/>
          <p:nvPr/>
        </p:nvSpPr>
        <p:spPr>
          <a:xfrm>
            <a:off x="6096000" y="4427919"/>
            <a:ext cx="5715646" cy="1477328"/>
          </a:xfrm>
          <a:prstGeom prst="rect">
            <a:avLst/>
          </a:prstGeom>
        </p:spPr>
        <p:txBody>
          <a:bodyPr wrap="square">
            <a:spAutoFit/>
          </a:bodyPr>
          <a:lstStyle/>
          <a:p>
            <a:pPr lvl="0">
              <a:defRPr/>
            </a:pPr>
            <a:r>
              <a:rPr lang="en-GB" b="1" dirty="0"/>
              <a:t>Worship is joining in with the activity of earth and heaven, now and forever. </a:t>
            </a:r>
          </a:p>
          <a:p>
            <a:pPr lvl="0">
              <a:defRPr/>
            </a:pPr>
            <a:endParaRPr lang="en-GB" b="1" dirty="0"/>
          </a:p>
          <a:p>
            <a:pPr lvl="0">
              <a:defRPr/>
            </a:pPr>
            <a:r>
              <a:rPr lang="en-GB" dirty="0"/>
              <a:t>“All the earth worships you and sings praises to you; they sing praises to your name.”  Psalm 66:4  </a:t>
            </a:r>
          </a:p>
        </p:txBody>
      </p:sp>
      <p:pic>
        <p:nvPicPr>
          <p:cNvPr id="8" name="Picture 7">
            <a:extLst>
              <a:ext uri="{FF2B5EF4-FFF2-40B4-BE49-F238E27FC236}">
                <a16:creationId xmlns:a16="http://schemas.microsoft.com/office/drawing/2014/main" id="{ED296621-0463-EE46-BF26-85AEBB62C0B7}"/>
              </a:ext>
            </a:extLst>
          </p:cNvPr>
          <p:cNvPicPr>
            <a:picLocks noChangeAspect="1"/>
          </p:cNvPicPr>
          <p:nvPr/>
        </p:nvPicPr>
        <p:blipFill rotWithShape="1">
          <a:blip r:embed="rId4">
            <a:alphaModFix amt="50000"/>
          </a:blip>
          <a:srcRect l="31389" r="22196"/>
          <a:stretch/>
        </p:blipFill>
        <p:spPr>
          <a:xfrm>
            <a:off x="0" y="-424060"/>
            <a:ext cx="5473128" cy="8195202"/>
          </a:xfrm>
          <a:prstGeom prst="rect">
            <a:avLst/>
          </a:prstGeom>
        </p:spPr>
      </p:pic>
    </p:spTree>
    <p:extLst>
      <p:ext uri="{BB962C8B-B14F-4D97-AF65-F5344CB8AC3E}">
        <p14:creationId xmlns:p14="http://schemas.microsoft.com/office/powerpoint/2010/main" val="14304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2030773"/>
            <a:ext cx="5975220" cy="1323439"/>
          </a:xfrm>
          <a:prstGeom prst="rect">
            <a:avLst/>
          </a:prstGeom>
          <a:noFill/>
        </p:spPr>
        <p:txBody>
          <a:bodyPr wrap="square">
            <a:spAutoFit/>
          </a:bodyPr>
          <a:lstStyle/>
          <a:p>
            <a:pPr lvl="0">
              <a:defRPr/>
            </a:pPr>
            <a:r>
              <a:rPr lang="en-GB" sz="2000" b="1" dirty="0"/>
              <a:t>Worship connects us with God and changes us  </a:t>
            </a:r>
          </a:p>
          <a:p>
            <a:pPr lvl="0">
              <a:defRPr/>
            </a:pPr>
            <a:endParaRPr lang="en-GB" sz="2000" b="1" dirty="0"/>
          </a:p>
          <a:p>
            <a:pPr algn="r"/>
            <a:r>
              <a:rPr lang="en-GB" sz="2000" dirty="0">
                <a:solidFill>
                  <a:srgbClr val="002060"/>
                </a:solidFill>
              </a:rPr>
              <a:t> </a:t>
            </a:r>
          </a:p>
          <a:p>
            <a:pPr algn="r"/>
            <a:r>
              <a:rPr lang="en-GB" sz="2000" dirty="0">
                <a:solidFill>
                  <a:srgbClr val="002060"/>
                </a:solidFill>
              </a:rPr>
              <a:t> </a:t>
            </a:r>
          </a:p>
        </p:txBody>
      </p:sp>
      <p:sp>
        <p:nvSpPr>
          <p:cNvPr id="2" name="Rectangle 1">
            <a:extLst>
              <a:ext uri="{FF2B5EF4-FFF2-40B4-BE49-F238E27FC236}">
                <a16:creationId xmlns:a16="http://schemas.microsoft.com/office/drawing/2014/main" id="{96046FD6-85E9-3446-9C57-2D255F2EDA90}"/>
              </a:ext>
            </a:extLst>
          </p:cNvPr>
          <p:cNvSpPr/>
          <p:nvPr/>
        </p:nvSpPr>
        <p:spPr>
          <a:xfrm>
            <a:off x="5574082" y="3269688"/>
            <a:ext cx="6096000" cy="923330"/>
          </a:xfrm>
          <a:prstGeom prst="rect">
            <a:avLst/>
          </a:prstGeom>
        </p:spPr>
        <p:txBody>
          <a:bodyPr>
            <a:spAutoFit/>
          </a:bodyPr>
          <a:lstStyle/>
          <a:p>
            <a:pPr lvl="0">
              <a:defRPr/>
            </a:pPr>
            <a:r>
              <a:rPr lang="en-GB" dirty="0">
                <a:solidFill>
                  <a:srgbClr val="5E94C2"/>
                </a:solidFill>
              </a:rPr>
              <a:t>He kissed his daughter to show he loves her (expressing), but as he kisses her his love grows (strengthening).  </a:t>
            </a:r>
          </a:p>
          <a:p>
            <a:pPr lvl="0">
              <a:defRPr/>
            </a:pPr>
            <a:endParaRPr lang="en-GB" dirty="0">
              <a:solidFill>
                <a:srgbClr val="5E94C2"/>
              </a:solidFill>
            </a:endParaRPr>
          </a:p>
        </p:txBody>
      </p:sp>
      <p:sp>
        <p:nvSpPr>
          <p:cNvPr id="3" name="Rectangle 2">
            <a:extLst>
              <a:ext uri="{FF2B5EF4-FFF2-40B4-BE49-F238E27FC236}">
                <a16:creationId xmlns:a16="http://schemas.microsoft.com/office/drawing/2014/main" id="{F1B71A34-D2C3-4543-907C-7E3C24E29D59}"/>
              </a:ext>
            </a:extLst>
          </p:cNvPr>
          <p:cNvSpPr/>
          <p:nvPr/>
        </p:nvSpPr>
        <p:spPr>
          <a:xfrm>
            <a:off x="5574082" y="4617879"/>
            <a:ext cx="6096000" cy="1200329"/>
          </a:xfrm>
          <a:prstGeom prst="rect">
            <a:avLst/>
          </a:prstGeom>
        </p:spPr>
        <p:txBody>
          <a:bodyPr>
            <a:spAutoFit/>
          </a:bodyPr>
          <a:lstStyle/>
          <a:p>
            <a:pPr lvl="0">
              <a:defRPr/>
            </a:pPr>
            <a:r>
              <a:rPr lang="en-GB" dirty="0"/>
              <a:t>“Worship isn’t just something we do; it is where God does something to us. Worship is the heart of discipleship because it is the gymnasium in which God retrains our hearts.”  James K.A. Smith.  </a:t>
            </a:r>
            <a:endParaRPr lang="en-GB" kern="100" dirty="0">
              <a:latin typeface="Liberation Serif"/>
              <a:ea typeface="SimSun" panose="02010600030101010101" pitchFamily="2" charset="-122"/>
              <a:cs typeface="Lucida Sans" panose="020B0602030504020204" pitchFamily="34" charset="0"/>
            </a:endParaRPr>
          </a:p>
        </p:txBody>
      </p:sp>
      <p:pic>
        <p:nvPicPr>
          <p:cNvPr id="8" name="Picture 7">
            <a:extLst>
              <a:ext uri="{FF2B5EF4-FFF2-40B4-BE49-F238E27FC236}">
                <a16:creationId xmlns:a16="http://schemas.microsoft.com/office/drawing/2014/main" id="{7D43A17B-45CB-A642-B5D7-C29B9C1926B7}"/>
              </a:ext>
            </a:extLst>
          </p:cNvPr>
          <p:cNvPicPr>
            <a:picLocks noChangeAspect="1"/>
          </p:cNvPicPr>
          <p:nvPr/>
        </p:nvPicPr>
        <p:blipFill rotWithShape="1">
          <a:blip r:embed="rId4">
            <a:alphaModFix amt="50000"/>
          </a:blip>
          <a:srcRect l="55422" r="-1" b="-1"/>
          <a:stretch/>
        </p:blipFill>
        <p:spPr>
          <a:xfrm>
            <a:off x="0" y="-463816"/>
            <a:ext cx="5453282" cy="8165486"/>
          </a:xfrm>
          <a:prstGeom prst="rect">
            <a:avLst/>
          </a:prstGeom>
        </p:spPr>
      </p:pic>
    </p:spTree>
    <p:extLst>
      <p:ext uri="{BB962C8B-B14F-4D97-AF65-F5344CB8AC3E}">
        <p14:creationId xmlns:p14="http://schemas.microsoft.com/office/powerpoint/2010/main" val="36616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3785652"/>
          </a:xfrm>
          <a:prstGeom prst="rect">
            <a:avLst/>
          </a:prstGeom>
          <a:noFill/>
        </p:spPr>
        <p:txBody>
          <a:bodyPr wrap="square">
            <a:spAutoFit/>
          </a:bodyPr>
          <a:lstStyle/>
          <a:p>
            <a:pPr lvl="0">
              <a:defRPr/>
            </a:pPr>
            <a:r>
              <a:rPr lang="en-GB" sz="2400" dirty="0"/>
              <a:t>The practice of worshipping God is strongly linked to the practice of celebration and to joy. </a:t>
            </a:r>
          </a:p>
          <a:p>
            <a:pPr lvl="0">
              <a:defRPr/>
            </a:pPr>
            <a:endParaRPr lang="en-GB" sz="2400" dirty="0"/>
          </a:p>
          <a:p>
            <a:pPr lvl="0">
              <a:defRPr/>
            </a:pPr>
            <a:r>
              <a:rPr lang="en-GB" sz="2400" dirty="0"/>
              <a:t>The early church “ate together with glad and sincere hearts, praising God” (Acts 2:46/7). </a:t>
            </a:r>
          </a:p>
          <a:p>
            <a:pPr lvl="0">
              <a:defRPr/>
            </a:pPr>
            <a:endParaRPr lang="en-GB" sz="2400" dirty="0"/>
          </a:p>
          <a:p>
            <a:pPr lvl="0">
              <a:defRPr/>
            </a:pPr>
            <a:endParaRPr lang="en-GB" sz="2400" dirty="0"/>
          </a:p>
          <a:p>
            <a:pPr>
              <a:spcAft>
                <a:spcPts val="0"/>
              </a:spcAft>
            </a:pPr>
            <a:r>
              <a:rPr lang="en-US" sz="2400" kern="100" dirty="0">
                <a:latin typeface="Calibri" panose="020F0502020204030204" pitchFamily="34" charset="0"/>
                <a:ea typeface="SimSun" panose="02010600030101010101" pitchFamily="2" charset="-122"/>
                <a:cs typeface="Lucida Sans" panose="020B0602030504020204" pitchFamily="34" charset="0"/>
              </a:rPr>
              <a:t>	                         </a:t>
            </a:r>
            <a:endParaRPr lang="en-GB" sz="2400" kern="100" dirty="0">
              <a:latin typeface="Liberation Serif"/>
              <a:ea typeface="SimSun" panose="02010600030101010101" pitchFamily="2" charset="-122"/>
              <a:cs typeface="Lucida Sans" panose="020B0602030504020204" pitchFamily="34" charset="0"/>
            </a:endParaRPr>
          </a:p>
        </p:txBody>
      </p:sp>
      <p:sp>
        <p:nvSpPr>
          <p:cNvPr id="8" name="TextBox 7">
            <a:extLst>
              <a:ext uri="{FF2B5EF4-FFF2-40B4-BE49-F238E27FC236}">
                <a16:creationId xmlns:a16="http://schemas.microsoft.com/office/drawing/2014/main" id="{8FEBDDA0-986F-4264-85B2-4DE2BBBD3113}"/>
              </a:ext>
            </a:extLst>
          </p:cNvPr>
          <p:cNvSpPr txBox="1"/>
          <p:nvPr/>
        </p:nvSpPr>
        <p:spPr>
          <a:xfrm>
            <a:off x="685163" y="4887472"/>
            <a:ext cx="6093912" cy="1938992"/>
          </a:xfrm>
          <a:prstGeom prst="rect">
            <a:avLst/>
          </a:prstGeom>
          <a:noFill/>
        </p:spPr>
        <p:txBody>
          <a:bodyPr wrap="square">
            <a:spAutoFit/>
          </a:bodyPr>
          <a:lstStyle/>
          <a:p>
            <a:r>
              <a:rPr lang="en-GB" sz="2400" dirty="0">
                <a:solidFill>
                  <a:srgbClr val="5E94C2"/>
                </a:solidFill>
              </a:rPr>
              <a:t>“If anyone would tell you the shortest, surest way to all happiness and perfection, he must tell you to make a rule to thank and praise God for everything that happens to you.”  </a:t>
            </a:r>
          </a:p>
          <a:p>
            <a:endParaRPr lang="en-GB" sz="2400" dirty="0">
              <a:solidFill>
                <a:srgbClr val="5E94C2"/>
              </a:solidFill>
            </a:endParaRPr>
          </a:p>
        </p:txBody>
      </p:sp>
      <p:pic>
        <p:nvPicPr>
          <p:cNvPr id="10" name="Picture 9">
            <a:extLst>
              <a:ext uri="{FF2B5EF4-FFF2-40B4-BE49-F238E27FC236}">
                <a16:creationId xmlns:a16="http://schemas.microsoft.com/office/drawing/2014/main" id="{EE4B38CB-81FA-E94C-A020-B666C75905DE}"/>
              </a:ext>
            </a:extLst>
          </p:cNvPr>
          <p:cNvPicPr>
            <a:picLocks noChangeAspect="1"/>
          </p:cNvPicPr>
          <p:nvPr/>
        </p:nvPicPr>
        <p:blipFill rotWithShape="1">
          <a:blip r:embed="rId4"/>
          <a:srcRect l="614" r="25833" b="-1"/>
          <a:stretch/>
        </p:blipFill>
        <p:spPr>
          <a:xfrm>
            <a:off x="6885081" y="1785198"/>
            <a:ext cx="4621756" cy="4194313"/>
          </a:xfrm>
          <a:prstGeom prst="rect">
            <a:avLst/>
          </a:prstGeom>
        </p:spPr>
      </p:pic>
    </p:spTree>
    <p:extLst>
      <p:ext uri="{BB962C8B-B14F-4D97-AF65-F5344CB8AC3E}">
        <p14:creationId xmlns:p14="http://schemas.microsoft.com/office/powerpoint/2010/main" val="163563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How do I worship God on my own?</a:t>
            </a:r>
          </a:p>
        </p:txBody>
      </p:sp>
    </p:spTree>
    <p:extLst>
      <p:ext uri="{BB962C8B-B14F-4D97-AF65-F5344CB8AC3E}">
        <p14:creationId xmlns:p14="http://schemas.microsoft.com/office/powerpoint/2010/main" val="388598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5170646"/>
          </a:xfrm>
          <a:prstGeom prst="rect">
            <a:avLst/>
          </a:prstGeom>
          <a:noFill/>
        </p:spPr>
        <p:txBody>
          <a:bodyPr wrap="square">
            <a:spAutoFit/>
          </a:bodyPr>
          <a:lstStyle/>
          <a:p>
            <a:pPr algn="ctr"/>
            <a:r>
              <a:rPr lang="en-GB" sz="6600" b="1" dirty="0">
                <a:solidFill>
                  <a:srgbClr val="002060"/>
                </a:solidFill>
              </a:rPr>
              <a:t>I want to grow in being with God and becoming like Christ...how does this happen?</a:t>
            </a:r>
          </a:p>
          <a:p>
            <a:pPr algn="ctr"/>
            <a:endParaRPr lang="en-GB" sz="6600" b="1" dirty="0">
              <a:solidFill>
                <a:srgbClr val="002060"/>
              </a:solidFill>
            </a:endParaRPr>
          </a:p>
        </p:txBody>
      </p:sp>
    </p:spTree>
    <p:extLst>
      <p:ext uri="{BB962C8B-B14F-4D97-AF65-F5344CB8AC3E}">
        <p14:creationId xmlns:p14="http://schemas.microsoft.com/office/powerpoint/2010/main" val="293894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pic>
        <p:nvPicPr>
          <p:cNvPr id="8" name="Picture 7">
            <a:extLst>
              <a:ext uri="{FF2B5EF4-FFF2-40B4-BE49-F238E27FC236}">
                <a16:creationId xmlns:a16="http://schemas.microsoft.com/office/drawing/2014/main" id="{439E770C-D0F1-DB4D-8E1A-F2B34E37DAE8}"/>
              </a:ext>
            </a:extLst>
          </p:cNvPr>
          <p:cNvPicPr>
            <a:picLocks noChangeAspect="1"/>
          </p:cNvPicPr>
          <p:nvPr/>
        </p:nvPicPr>
        <p:blipFill>
          <a:blip r:embed="rId4"/>
          <a:stretch>
            <a:fillRect/>
          </a:stretch>
        </p:blipFill>
        <p:spPr>
          <a:xfrm>
            <a:off x="1218037" y="1441740"/>
            <a:ext cx="1785093" cy="2684689"/>
          </a:xfrm>
          <a:prstGeom prst="rect">
            <a:avLst/>
          </a:prstGeom>
        </p:spPr>
      </p:pic>
      <p:pic>
        <p:nvPicPr>
          <p:cNvPr id="10" name="Picture 9">
            <a:extLst>
              <a:ext uri="{FF2B5EF4-FFF2-40B4-BE49-F238E27FC236}">
                <a16:creationId xmlns:a16="http://schemas.microsoft.com/office/drawing/2014/main" id="{2DCB8AB9-F045-384D-8C83-B32DF3FA2479}"/>
              </a:ext>
            </a:extLst>
          </p:cNvPr>
          <p:cNvPicPr>
            <a:picLocks noChangeAspect="1"/>
          </p:cNvPicPr>
          <p:nvPr/>
        </p:nvPicPr>
        <p:blipFill>
          <a:blip r:embed="rId5"/>
          <a:stretch>
            <a:fillRect/>
          </a:stretch>
        </p:blipFill>
        <p:spPr>
          <a:xfrm>
            <a:off x="2989218" y="1441740"/>
            <a:ext cx="3751209" cy="2500806"/>
          </a:xfrm>
          <a:prstGeom prst="rect">
            <a:avLst/>
          </a:prstGeom>
        </p:spPr>
      </p:pic>
      <p:pic>
        <p:nvPicPr>
          <p:cNvPr id="11" name="Picture 10">
            <a:extLst>
              <a:ext uri="{FF2B5EF4-FFF2-40B4-BE49-F238E27FC236}">
                <a16:creationId xmlns:a16="http://schemas.microsoft.com/office/drawing/2014/main" id="{7315E652-7611-514E-8BA0-A8D2A26ED021}"/>
              </a:ext>
            </a:extLst>
          </p:cNvPr>
          <p:cNvPicPr>
            <a:picLocks noChangeAspect="1"/>
          </p:cNvPicPr>
          <p:nvPr/>
        </p:nvPicPr>
        <p:blipFill>
          <a:blip r:embed="rId6"/>
          <a:stretch>
            <a:fillRect/>
          </a:stretch>
        </p:blipFill>
        <p:spPr>
          <a:xfrm>
            <a:off x="6740427" y="1441739"/>
            <a:ext cx="3751210" cy="2500807"/>
          </a:xfrm>
          <a:prstGeom prst="rect">
            <a:avLst/>
          </a:prstGeom>
        </p:spPr>
      </p:pic>
      <p:pic>
        <p:nvPicPr>
          <p:cNvPr id="12" name="Picture 11">
            <a:extLst>
              <a:ext uri="{FF2B5EF4-FFF2-40B4-BE49-F238E27FC236}">
                <a16:creationId xmlns:a16="http://schemas.microsoft.com/office/drawing/2014/main" id="{60228A88-D8B7-4E4C-9B94-3B0822359446}"/>
              </a:ext>
            </a:extLst>
          </p:cNvPr>
          <p:cNvPicPr>
            <a:picLocks noChangeAspect="1"/>
          </p:cNvPicPr>
          <p:nvPr/>
        </p:nvPicPr>
        <p:blipFill>
          <a:blip r:embed="rId7"/>
          <a:stretch>
            <a:fillRect/>
          </a:stretch>
        </p:blipFill>
        <p:spPr>
          <a:xfrm>
            <a:off x="1218037" y="3942546"/>
            <a:ext cx="3640498" cy="2426998"/>
          </a:xfrm>
          <a:prstGeom prst="rect">
            <a:avLst/>
          </a:prstGeom>
        </p:spPr>
      </p:pic>
      <p:pic>
        <p:nvPicPr>
          <p:cNvPr id="13" name="Picture 12">
            <a:extLst>
              <a:ext uri="{FF2B5EF4-FFF2-40B4-BE49-F238E27FC236}">
                <a16:creationId xmlns:a16="http://schemas.microsoft.com/office/drawing/2014/main" id="{7B24967A-EF40-EC4D-B954-11FA34120746}"/>
              </a:ext>
            </a:extLst>
          </p:cNvPr>
          <p:cNvPicPr>
            <a:picLocks noChangeAspect="1"/>
          </p:cNvPicPr>
          <p:nvPr/>
        </p:nvPicPr>
        <p:blipFill>
          <a:blip r:embed="rId8"/>
          <a:stretch>
            <a:fillRect/>
          </a:stretch>
        </p:blipFill>
        <p:spPr>
          <a:xfrm>
            <a:off x="4871112" y="3942546"/>
            <a:ext cx="3640496" cy="2426998"/>
          </a:xfrm>
          <a:prstGeom prst="rect">
            <a:avLst/>
          </a:prstGeom>
        </p:spPr>
      </p:pic>
      <p:pic>
        <p:nvPicPr>
          <p:cNvPr id="14" name="Picture 13">
            <a:extLst>
              <a:ext uri="{FF2B5EF4-FFF2-40B4-BE49-F238E27FC236}">
                <a16:creationId xmlns:a16="http://schemas.microsoft.com/office/drawing/2014/main" id="{0838A5E8-449F-3A4B-898D-579AB52DAC44}"/>
              </a:ext>
            </a:extLst>
          </p:cNvPr>
          <p:cNvPicPr>
            <a:picLocks noChangeAspect="1"/>
          </p:cNvPicPr>
          <p:nvPr/>
        </p:nvPicPr>
        <p:blipFill>
          <a:blip r:embed="rId9"/>
          <a:stretch>
            <a:fillRect/>
          </a:stretch>
        </p:blipFill>
        <p:spPr>
          <a:xfrm>
            <a:off x="8437694" y="3906481"/>
            <a:ext cx="2053942" cy="2463584"/>
          </a:xfrm>
          <a:prstGeom prst="rect">
            <a:avLst/>
          </a:prstGeom>
        </p:spPr>
      </p:pic>
    </p:spTree>
    <p:extLst>
      <p:ext uri="{BB962C8B-B14F-4D97-AF65-F5344CB8AC3E}">
        <p14:creationId xmlns:p14="http://schemas.microsoft.com/office/powerpoint/2010/main" val="2633378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493564" y="1268247"/>
            <a:ext cx="5319793" cy="5509200"/>
          </a:xfrm>
          <a:prstGeom prst="rect">
            <a:avLst/>
          </a:prstGeom>
          <a:noFill/>
        </p:spPr>
        <p:txBody>
          <a:bodyPr wrap="square">
            <a:spAutoFit/>
          </a:bodyPr>
          <a:lstStyle/>
          <a:p>
            <a:pPr lvl="0"/>
            <a:r>
              <a:rPr lang="en-GB" sz="3200" dirty="0"/>
              <a:t>To worship God in church, but not to offer that worship in the rest of life is a contradiction. </a:t>
            </a:r>
          </a:p>
          <a:p>
            <a:pPr lvl="0"/>
            <a:endParaRPr lang="en-GB" sz="3200" dirty="0"/>
          </a:p>
          <a:p>
            <a:pPr lvl="0"/>
            <a:r>
              <a:rPr lang="en-GB" sz="3200" dirty="0"/>
              <a:t>“And whatever you do, whether in word or deed, do it all in the name of the Lord Jesus, giving thanks to God the Father through him…</a:t>
            </a:r>
            <a:r>
              <a:rPr lang="en-GB" sz="3200" b="1" dirty="0"/>
              <a:t>”</a:t>
            </a:r>
            <a:endParaRPr lang="en-GB" sz="3200" dirty="0"/>
          </a:p>
          <a:p>
            <a:pPr lvl="0"/>
            <a:endParaRPr lang="en-GB" sz="3200" b="1" dirty="0"/>
          </a:p>
        </p:txBody>
      </p:sp>
      <p:pic>
        <p:nvPicPr>
          <p:cNvPr id="8" name="Picture 7">
            <a:extLst>
              <a:ext uri="{FF2B5EF4-FFF2-40B4-BE49-F238E27FC236}">
                <a16:creationId xmlns:a16="http://schemas.microsoft.com/office/drawing/2014/main" id="{7FA4792A-8BC8-D843-8153-D55F6599A868}"/>
              </a:ext>
            </a:extLst>
          </p:cNvPr>
          <p:cNvPicPr>
            <a:picLocks noChangeAspect="1"/>
          </p:cNvPicPr>
          <p:nvPr/>
        </p:nvPicPr>
        <p:blipFill>
          <a:blip r:embed="rId4"/>
          <a:stretch>
            <a:fillRect/>
          </a:stretch>
        </p:blipFill>
        <p:spPr>
          <a:xfrm>
            <a:off x="1037994" y="1982080"/>
            <a:ext cx="2858145" cy="1672629"/>
          </a:xfrm>
          <a:prstGeom prst="rect">
            <a:avLst/>
          </a:prstGeom>
        </p:spPr>
      </p:pic>
      <p:pic>
        <p:nvPicPr>
          <p:cNvPr id="9" name="Picture 2" descr="Stormzy at Glastonbury 2019 review – a glorious victory lap for ...">
            <a:extLst>
              <a:ext uri="{FF2B5EF4-FFF2-40B4-BE49-F238E27FC236}">
                <a16:creationId xmlns:a16="http://schemas.microsoft.com/office/drawing/2014/main" id="{F3020F8A-4558-F24A-9BD0-0505E9846E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85"/>
          <a:stretch/>
        </p:blipFill>
        <p:spPr bwMode="auto">
          <a:xfrm>
            <a:off x="3960614" y="1982081"/>
            <a:ext cx="2387178" cy="1672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Just Julie » Blog Archive » “J.J.” and “S.D.G.”">
            <a:extLst>
              <a:ext uri="{FF2B5EF4-FFF2-40B4-BE49-F238E27FC236}">
                <a16:creationId xmlns:a16="http://schemas.microsoft.com/office/drawing/2014/main" id="{50833BAB-485D-0645-9C4F-C440406A2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445" y="3803040"/>
            <a:ext cx="2347346" cy="191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D430302-926F-4449-BD91-F93E35A4366E}"/>
              </a:ext>
            </a:extLst>
          </p:cNvPr>
          <p:cNvPicPr>
            <a:picLocks noChangeAspect="1"/>
          </p:cNvPicPr>
          <p:nvPr/>
        </p:nvPicPr>
        <p:blipFill>
          <a:blip r:embed="rId7"/>
          <a:stretch>
            <a:fillRect/>
          </a:stretch>
        </p:blipFill>
        <p:spPr>
          <a:xfrm>
            <a:off x="1037994" y="3880094"/>
            <a:ext cx="2858145" cy="1787640"/>
          </a:xfrm>
          <a:prstGeom prst="rect">
            <a:avLst/>
          </a:prstGeom>
        </p:spPr>
      </p:pic>
    </p:spTree>
    <p:extLst>
      <p:ext uri="{BB962C8B-B14F-4D97-AF65-F5344CB8AC3E}">
        <p14:creationId xmlns:p14="http://schemas.microsoft.com/office/powerpoint/2010/main" val="1233926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2014331"/>
            <a:ext cx="5975220" cy="4401205"/>
          </a:xfrm>
          <a:prstGeom prst="rect">
            <a:avLst/>
          </a:prstGeom>
          <a:noFill/>
        </p:spPr>
        <p:txBody>
          <a:bodyPr wrap="square">
            <a:spAutoFit/>
          </a:bodyPr>
          <a:lstStyle/>
          <a:p>
            <a:pPr lvl="0">
              <a:defRPr/>
            </a:pPr>
            <a:r>
              <a:rPr lang="en-GB" sz="2000" b="1" dirty="0"/>
              <a:t>Focussing our attention on what is good.</a:t>
            </a:r>
            <a:r>
              <a:rPr lang="en-GB" sz="2000" dirty="0"/>
              <a:t> </a:t>
            </a:r>
          </a:p>
          <a:p>
            <a:pPr lvl="0">
              <a:defRPr/>
            </a:pPr>
            <a:r>
              <a:rPr lang="en-GB" sz="2000" dirty="0"/>
              <a:t>“...brothers and sisters, whatever is true, whatever is noble, whatever is right, whatever is pure, whatever is lovely, whatever is admirable—if anything is excellent or praiseworthy—think about such things.” </a:t>
            </a:r>
          </a:p>
          <a:p>
            <a:pPr lvl="0">
              <a:defRPr/>
            </a:pPr>
            <a:r>
              <a:rPr lang="en-GB" sz="2000" dirty="0"/>
              <a:t> </a:t>
            </a:r>
          </a:p>
          <a:p>
            <a:pPr lvl="0">
              <a:defRPr/>
            </a:pPr>
            <a:r>
              <a:rPr lang="en-GB" sz="2000" b="1" dirty="0">
                <a:solidFill>
                  <a:srgbClr val="5E94C2"/>
                </a:solidFill>
              </a:rPr>
              <a:t>Slowing down</a:t>
            </a:r>
            <a:r>
              <a:rPr lang="en-GB" sz="2000" dirty="0">
                <a:solidFill>
                  <a:srgbClr val="5E94C2"/>
                </a:solidFill>
              </a:rPr>
              <a:t>.  </a:t>
            </a:r>
          </a:p>
          <a:p>
            <a:pPr lvl="0">
              <a:defRPr/>
            </a:pPr>
            <a:endParaRPr lang="en-GB" sz="2000" dirty="0">
              <a:solidFill>
                <a:srgbClr val="5E94C2"/>
              </a:solidFill>
            </a:endParaRPr>
          </a:p>
          <a:p>
            <a:pPr lvl="0">
              <a:defRPr/>
            </a:pPr>
            <a:r>
              <a:rPr lang="en-GB" sz="2000" b="1" dirty="0">
                <a:solidFill>
                  <a:srgbClr val="5E94C2"/>
                </a:solidFill>
              </a:rPr>
              <a:t>Being childlike</a:t>
            </a:r>
            <a:r>
              <a:rPr lang="en-GB" sz="2000" dirty="0">
                <a:solidFill>
                  <a:srgbClr val="5E94C2"/>
                </a:solidFill>
              </a:rPr>
              <a:t>. </a:t>
            </a:r>
          </a:p>
          <a:p>
            <a:pPr lvl="0">
              <a:defRPr/>
            </a:pPr>
            <a:endParaRPr lang="en-GB" sz="2000" b="1" dirty="0">
              <a:solidFill>
                <a:srgbClr val="5E94C2"/>
              </a:solidFill>
            </a:endParaRPr>
          </a:p>
          <a:p>
            <a:pPr lvl="0">
              <a:defRPr/>
            </a:pPr>
            <a:r>
              <a:rPr lang="en-GB" sz="2000" b="1" dirty="0">
                <a:solidFill>
                  <a:srgbClr val="5E94C2"/>
                </a:solidFill>
              </a:rPr>
              <a:t>Seeing worship as a gift rather than a task. </a:t>
            </a:r>
            <a:br>
              <a:rPr lang="en-GB" sz="2000" dirty="0">
                <a:solidFill>
                  <a:srgbClr val="002060"/>
                </a:solidFill>
              </a:rPr>
            </a:br>
            <a:r>
              <a:rPr lang="en-GB" sz="2000" dirty="0">
                <a:solidFill>
                  <a:srgbClr val="002060"/>
                </a:solidFill>
              </a:rPr>
              <a:t> </a:t>
            </a:r>
            <a:br>
              <a:rPr lang="en-GB" sz="2000" dirty="0">
                <a:solidFill>
                  <a:srgbClr val="002060"/>
                </a:solidFill>
              </a:rPr>
            </a:br>
            <a:r>
              <a:rPr lang="en-GB" sz="2000" dirty="0">
                <a:solidFill>
                  <a:srgbClr val="002060"/>
                </a:solidFill>
              </a:rPr>
              <a:t> </a:t>
            </a:r>
          </a:p>
          <a:p>
            <a:pPr algn="r"/>
            <a:r>
              <a:rPr lang="en-GB" sz="2000" dirty="0">
                <a:solidFill>
                  <a:srgbClr val="002060"/>
                </a:solidFill>
              </a:rPr>
              <a:t> </a:t>
            </a:r>
          </a:p>
        </p:txBody>
      </p:sp>
      <p:pic>
        <p:nvPicPr>
          <p:cNvPr id="8" name="Picture 7">
            <a:extLst>
              <a:ext uri="{FF2B5EF4-FFF2-40B4-BE49-F238E27FC236}">
                <a16:creationId xmlns:a16="http://schemas.microsoft.com/office/drawing/2014/main" id="{9832B0AD-0C0A-5644-B2A9-EDA626B3F18D}"/>
              </a:ext>
            </a:extLst>
          </p:cNvPr>
          <p:cNvPicPr>
            <a:picLocks noChangeAspect="1"/>
          </p:cNvPicPr>
          <p:nvPr/>
        </p:nvPicPr>
        <p:blipFill rotWithShape="1">
          <a:blip r:embed="rId4"/>
          <a:srcRect l="14896" t="10009" r="17271" b="46972"/>
          <a:stretch/>
        </p:blipFill>
        <p:spPr>
          <a:xfrm>
            <a:off x="642698" y="2014331"/>
            <a:ext cx="4672436" cy="3703981"/>
          </a:xfrm>
          <a:prstGeom prst="rect">
            <a:avLst/>
          </a:prstGeom>
        </p:spPr>
      </p:pic>
    </p:spTree>
    <p:extLst>
      <p:ext uri="{BB962C8B-B14F-4D97-AF65-F5344CB8AC3E}">
        <p14:creationId xmlns:p14="http://schemas.microsoft.com/office/powerpoint/2010/main" val="8071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Why do I worship God with others?</a:t>
            </a:r>
          </a:p>
        </p:txBody>
      </p:sp>
    </p:spTree>
    <p:extLst>
      <p:ext uri="{BB962C8B-B14F-4D97-AF65-F5344CB8AC3E}">
        <p14:creationId xmlns:p14="http://schemas.microsoft.com/office/powerpoint/2010/main" val="346473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1477328"/>
          </a:xfrm>
          <a:prstGeom prst="rect">
            <a:avLst/>
          </a:prstGeom>
          <a:noFill/>
        </p:spPr>
        <p:txBody>
          <a:bodyPr wrap="square">
            <a:spAutoFit/>
          </a:bodyPr>
          <a:lstStyle/>
          <a:p>
            <a:pPr lvl="0">
              <a:defRPr/>
            </a:pPr>
            <a:r>
              <a:rPr lang="en-GB" b="1" dirty="0"/>
              <a:t>As those who are united with Christ, we are a sign and image of Him by being together</a:t>
            </a:r>
            <a:r>
              <a:rPr lang="en-GB" dirty="0"/>
              <a:t>. “Now you are the body of Christ and individually members of it” (1 Corinthians 12:27). </a:t>
            </a:r>
          </a:p>
          <a:p>
            <a:pPr lvl="0">
              <a:defRPr/>
            </a:pPr>
            <a:endParaRPr lang="en-GB" b="1" dirty="0"/>
          </a:p>
        </p:txBody>
      </p:sp>
      <p:sp>
        <p:nvSpPr>
          <p:cNvPr id="2" name="Rectangle 1">
            <a:extLst>
              <a:ext uri="{FF2B5EF4-FFF2-40B4-BE49-F238E27FC236}">
                <a16:creationId xmlns:a16="http://schemas.microsoft.com/office/drawing/2014/main" id="{65E6F53B-4165-8245-B0BD-E37CEAFF81EE}"/>
              </a:ext>
            </a:extLst>
          </p:cNvPr>
          <p:cNvSpPr/>
          <p:nvPr/>
        </p:nvSpPr>
        <p:spPr>
          <a:xfrm>
            <a:off x="679463" y="3184096"/>
            <a:ext cx="6096000" cy="1477328"/>
          </a:xfrm>
          <a:prstGeom prst="rect">
            <a:avLst/>
          </a:prstGeom>
        </p:spPr>
        <p:txBody>
          <a:bodyPr>
            <a:spAutoFit/>
          </a:bodyPr>
          <a:lstStyle/>
          <a:p>
            <a:pPr lvl="0">
              <a:defRPr/>
            </a:pPr>
            <a:r>
              <a:rPr lang="en-GB" b="1" dirty="0">
                <a:solidFill>
                  <a:srgbClr val="5E94C2"/>
                </a:solidFill>
              </a:rPr>
              <a:t>When we worship together it encourages an expectancy of God’s power and presence in our lives. </a:t>
            </a:r>
            <a:r>
              <a:rPr lang="en-GB" dirty="0">
                <a:solidFill>
                  <a:srgbClr val="5E94C2"/>
                </a:solidFill>
              </a:rPr>
              <a:t>Coming together can heighten our awareness of God, and help us to focus on Him.  </a:t>
            </a:r>
          </a:p>
          <a:p>
            <a:pPr lvl="0">
              <a:defRPr/>
            </a:pPr>
            <a:endParaRPr lang="en-GB" b="1" dirty="0">
              <a:solidFill>
                <a:srgbClr val="5E94C2"/>
              </a:solidFill>
            </a:endParaRPr>
          </a:p>
        </p:txBody>
      </p:sp>
      <p:sp>
        <p:nvSpPr>
          <p:cNvPr id="3" name="Rectangle 2">
            <a:extLst>
              <a:ext uri="{FF2B5EF4-FFF2-40B4-BE49-F238E27FC236}">
                <a16:creationId xmlns:a16="http://schemas.microsoft.com/office/drawing/2014/main" id="{908EF04A-0DE0-DA4E-908F-0B88D700B61A}"/>
              </a:ext>
            </a:extLst>
          </p:cNvPr>
          <p:cNvSpPr/>
          <p:nvPr/>
        </p:nvSpPr>
        <p:spPr>
          <a:xfrm>
            <a:off x="679463" y="4658933"/>
            <a:ext cx="6096000" cy="1754326"/>
          </a:xfrm>
          <a:prstGeom prst="rect">
            <a:avLst/>
          </a:prstGeom>
        </p:spPr>
        <p:txBody>
          <a:bodyPr>
            <a:spAutoFit/>
          </a:bodyPr>
          <a:lstStyle/>
          <a:p>
            <a:pPr lvl="0">
              <a:defRPr/>
            </a:pPr>
            <a:r>
              <a:rPr lang="en-GB" b="1" dirty="0"/>
              <a:t>As we worship together, we can encourage each other to continue to worship God in our individual lives.</a:t>
            </a:r>
            <a:r>
              <a:rPr lang="en-GB" dirty="0"/>
              <a:t> “And let us consider how we may spur one another on toward love and good deeds, not giving up meeting together, as some are in the habit of doing…” (Hebrews 10:24-25) </a:t>
            </a:r>
          </a:p>
        </p:txBody>
      </p:sp>
      <p:pic>
        <p:nvPicPr>
          <p:cNvPr id="10" name="Picture 9">
            <a:extLst>
              <a:ext uri="{FF2B5EF4-FFF2-40B4-BE49-F238E27FC236}">
                <a16:creationId xmlns:a16="http://schemas.microsoft.com/office/drawing/2014/main" id="{9FBC7ABE-B410-9747-81E1-343641380638}"/>
              </a:ext>
            </a:extLst>
          </p:cNvPr>
          <p:cNvPicPr>
            <a:picLocks noChangeAspect="1"/>
          </p:cNvPicPr>
          <p:nvPr/>
        </p:nvPicPr>
        <p:blipFill rotWithShape="1">
          <a:blip r:embed="rId4">
            <a:alphaModFix amt="50000"/>
          </a:blip>
          <a:srcRect l="24509" r="13509"/>
          <a:stretch/>
        </p:blipFill>
        <p:spPr>
          <a:xfrm>
            <a:off x="6967478" y="-57777"/>
            <a:ext cx="7556889" cy="6857990"/>
          </a:xfrm>
          <a:prstGeom prst="rect">
            <a:avLst/>
          </a:prstGeom>
        </p:spPr>
      </p:pic>
    </p:spTree>
    <p:extLst>
      <p:ext uri="{BB962C8B-B14F-4D97-AF65-F5344CB8AC3E}">
        <p14:creationId xmlns:p14="http://schemas.microsoft.com/office/powerpoint/2010/main" val="16521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6900" y="1661913"/>
            <a:ext cx="6097712" cy="646331"/>
          </a:xfrm>
          <a:prstGeom prst="rect">
            <a:avLst/>
          </a:prstGeom>
          <a:noFill/>
        </p:spPr>
        <p:txBody>
          <a:bodyPr wrap="square">
            <a:spAutoFit/>
          </a:bodyPr>
          <a:lstStyle/>
          <a:p>
            <a:pPr lvl="0">
              <a:defRPr/>
            </a:pPr>
            <a:r>
              <a:rPr lang="en-GB" b="1" dirty="0"/>
              <a:t>Worshipping together involves everyone. </a:t>
            </a:r>
          </a:p>
          <a:p>
            <a:pPr lvl="0">
              <a:defRPr/>
            </a:pPr>
            <a:r>
              <a:rPr lang="en-GB" dirty="0"/>
              <a:t>“the work of the people.” </a:t>
            </a:r>
            <a:r>
              <a:rPr lang="en-GB" dirty="0">
                <a:solidFill>
                  <a:srgbClr val="002060"/>
                </a:solidFill>
              </a:rPr>
              <a:t> </a:t>
            </a:r>
          </a:p>
        </p:txBody>
      </p:sp>
      <p:sp>
        <p:nvSpPr>
          <p:cNvPr id="2" name="Rectangle 1">
            <a:extLst>
              <a:ext uri="{FF2B5EF4-FFF2-40B4-BE49-F238E27FC236}">
                <a16:creationId xmlns:a16="http://schemas.microsoft.com/office/drawing/2014/main" id="{33B18B7D-535A-DD4D-A4C7-2260BB796A8D}"/>
              </a:ext>
            </a:extLst>
          </p:cNvPr>
          <p:cNvSpPr/>
          <p:nvPr/>
        </p:nvSpPr>
        <p:spPr>
          <a:xfrm>
            <a:off x="5716900" y="2635098"/>
            <a:ext cx="6096000" cy="1477328"/>
          </a:xfrm>
          <a:prstGeom prst="rect">
            <a:avLst/>
          </a:prstGeom>
        </p:spPr>
        <p:txBody>
          <a:bodyPr>
            <a:spAutoFit/>
          </a:bodyPr>
          <a:lstStyle/>
          <a:p>
            <a:pPr lvl="0">
              <a:defRPr/>
            </a:pPr>
            <a:r>
              <a:rPr lang="en-GB" b="1" dirty="0">
                <a:solidFill>
                  <a:srgbClr val="5E94C2"/>
                </a:solidFill>
              </a:rPr>
              <a:t>Worshipping together involves all of who we are.</a:t>
            </a:r>
            <a:r>
              <a:rPr lang="en-GB" dirty="0">
                <a:solidFill>
                  <a:srgbClr val="5E94C2"/>
                </a:solidFill>
              </a:rPr>
              <a:t> </a:t>
            </a:r>
          </a:p>
          <a:p>
            <a:pPr lvl="0">
              <a:defRPr/>
            </a:pPr>
            <a:r>
              <a:rPr lang="en-GB" dirty="0">
                <a:solidFill>
                  <a:srgbClr val="5E94C2"/>
                </a:solidFill>
              </a:rPr>
              <a:t>“Love the Lord your God with all your heart, with all your soul, with all your mind, and with all your strength.”  (Mark 12:30)  </a:t>
            </a:r>
          </a:p>
          <a:p>
            <a:pPr lvl="0">
              <a:defRPr/>
            </a:pPr>
            <a:endParaRPr lang="en-GB" b="1" dirty="0">
              <a:solidFill>
                <a:srgbClr val="5E94C2"/>
              </a:solidFill>
            </a:endParaRPr>
          </a:p>
        </p:txBody>
      </p:sp>
      <p:sp>
        <p:nvSpPr>
          <p:cNvPr id="3" name="Rectangle 2">
            <a:extLst>
              <a:ext uri="{FF2B5EF4-FFF2-40B4-BE49-F238E27FC236}">
                <a16:creationId xmlns:a16="http://schemas.microsoft.com/office/drawing/2014/main" id="{C5201E78-1188-C84A-A49F-51F676C417B3}"/>
              </a:ext>
            </a:extLst>
          </p:cNvPr>
          <p:cNvSpPr/>
          <p:nvPr/>
        </p:nvSpPr>
        <p:spPr>
          <a:xfrm>
            <a:off x="5716900" y="4112426"/>
            <a:ext cx="6096000" cy="2031325"/>
          </a:xfrm>
          <a:prstGeom prst="rect">
            <a:avLst/>
          </a:prstGeom>
        </p:spPr>
        <p:txBody>
          <a:bodyPr>
            <a:spAutoFit/>
          </a:bodyPr>
          <a:lstStyle/>
          <a:p>
            <a:pPr lvl="0">
              <a:defRPr/>
            </a:pPr>
            <a:r>
              <a:rPr lang="en-GB" b="1" dirty="0"/>
              <a:t>Worshipping together celebrates variety.</a:t>
            </a:r>
            <a:r>
              <a:rPr lang="en-GB" dirty="0"/>
              <a:t> </a:t>
            </a:r>
          </a:p>
          <a:p>
            <a:pPr lvl="0">
              <a:defRPr/>
            </a:pPr>
            <a:r>
              <a:rPr lang="en-GB" dirty="0"/>
              <a:t>It can be easy to be threatened by this, or to feel that other ways of worshipping God are not as valid. </a:t>
            </a:r>
          </a:p>
          <a:p>
            <a:pPr lvl="0">
              <a:defRPr/>
            </a:pPr>
            <a:endParaRPr lang="en-GB" dirty="0"/>
          </a:p>
          <a:p>
            <a:pPr lvl="0">
              <a:defRPr/>
            </a:pPr>
            <a:r>
              <a:rPr lang="en-GB" dirty="0"/>
              <a:t>The best group worship would enable people to express their love for God fully without embarrassment or judgment, and to rejoice at variety.  </a:t>
            </a:r>
          </a:p>
        </p:txBody>
      </p:sp>
      <p:pic>
        <p:nvPicPr>
          <p:cNvPr id="8" name="Picture 7">
            <a:extLst>
              <a:ext uri="{FF2B5EF4-FFF2-40B4-BE49-F238E27FC236}">
                <a16:creationId xmlns:a16="http://schemas.microsoft.com/office/drawing/2014/main" id="{1FC410D5-65A3-A64F-9C21-5BDA0ADAD9AE}"/>
              </a:ext>
            </a:extLst>
          </p:cNvPr>
          <p:cNvPicPr>
            <a:picLocks noChangeAspect="1"/>
          </p:cNvPicPr>
          <p:nvPr/>
        </p:nvPicPr>
        <p:blipFill rotWithShape="1">
          <a:blip r:embed="rId4">
            <a:alphaModFix amt="50000"/>
          </a:blip>
          <a:srcRect r="1" b="1984"/>
          <a:stretch/>
        </p:blipFill>
        <p:spPr>
          <a:xfrm>
            <a:off x="0" y="-214264"/>
            <a:ext cx="5274365" cy="7803480"/>
          </a:xfrm>
          <a:prstGeom prst="rect">
            <a:avLst/>
          </a:prstGeom>
        </p:spPr>
      </p:pic>
    </p:spTree>
    <p:extLst>
      <p:ext uri="{BB962C8B-B14F-4D97-AF65-F5344CB8AC3E}">
        <p14:creationId xmlns:p14="http://schemas.microsoft.com/office/powerpoint/2010/main" val="347361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What will worshipping together always involve?</a:t>
            </a:r>
          </a:p>
        </p:txBody>
      </p:sp>
    </p:spTree>
    <p:extLst>
      <p:ext uri="{BB962C8B-B14F-4D97-AF65-F5344CB8AC3E}">
        <p14:creationId xmlns:p14="http://schemas.microsoft.com/office/powerpoint/2010/main" val="177052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5" y="1636968"/>
            <a:ext cx="6097712" cy="4893647"/>
          </a:xfrm>
          <a:prstGeom prst="rect">
            <a:avLst/>
          </a:prstGeom>
          <a:noFill/>
        </p:spPr>
        <p:txBody>
          <a:bodyPr wrap="square">
            <a:spAutoFit/>
          </a:bodyPr>
          <a:lstStyle/>
          <a:p>
            <a:pPr lvl="0"/>
            <a:r>
              <a:rPr lang="en-GB" sz="2400" b="1" dirty="0"/>
              <a:t>Being gathered </a:t>
            </a:r>
            <a:r>
              <a:rPr lang="en-GB" sz="2400" dirty="0"/>
              <a:t>– we are coming together as Christ’s body.  </a:t>
            </a:r>
          </a:p>
          <a:p>
            <a:pPr lvl="0"/>
            <a:r>
              <a:rPr lang="en-GB" sz="2400" b="1" dirty="0">
                <a:solidFill>
                  <a:srgbClr val="5E94C2"/>
                </a:solidFill>
              </a:rPr>
              <a:t>Hearing God’s word </a:t>
            </a:r>
            <a:r>
              <a:rPr lang="en-GB" sz="2400" dirty="0">
                <a:solidFill>
                  <a:srgbClr val="5E94C2"/>
                </a:solidFill>
              </a:rPr>
              <a:t>– we are here to encounter God.  </a:t>
            </a:r>
          </a:p>
          <a:p>
            <a:pPr lvl="0"/>
            <a:r>
              <a:rPr lang="en-GB" sz="2400" b="1" dirty="0"/>
              <a:t>Being at peace with God and each other </a:t>
            </a:r>
            <a:r>
              <a:rPr lang="en-GB" sz="2400" dirty="0"/>
              <a:t>– we are here to remember who God is, and who we are as His people.  </a:t>
            </a:r>
          </a:p>
          <a:p>
            <a:pPr lvl="0"/>
            <a:r>
              <a:rPr lang="en-GB" sz="2400" b="1" dirty="0">
                <a:solidFill>
                  <a:srgbClr val="5E94C2"/>
                </a:solidFill>
              </a:rPr>
              <a:t>Thanksgiving</a:t>
            </a:r>
            <a:r>
              <a:rPr lang="en-GB" sz="2400" dirty="0">
                <a:solidFill>
                  <a:srgbClr val="5E94C2"/>
                </a:solidFill>
              </a:rPr>
              <a:t> – we are here to give thanks together.  </a:t>
            </a:r>
          </a:p>
          <a:p>
            <a:pPr lvl="0"/>
            <a:r>
              <a:rPr lang="en-GB" sz="2400" b="1" dirty="0"/>
              <a:t>Being sent out </a:t>
            </a:r>
            <a:r>
              <a:rPr lang="en-GB" sz="2400" dirty="0"/>
              <a:t>– we come together so that we can be sent out to be with God in the rest of our lives.</a:t>
            </a:r>
          </a:p>
          <a:p>
            <a:r>
              <a:rPr lang="en-GB" sz="2400" dirty="0">
                <a:solidFill>
                  <a:srgbClr val="5E94C2"/>
                </a:solidFill>
              </a:rPr>
              <a:t> </a:t>
            </a:r>
          </a:p>
        </p:txBody>
      </p:sp>
      <p:pic>
        <p:nvPicPr>
          <p:cNvPr id="8" name="Picture 7">
            <a:extLst>
              <a:ext uri="{FF2B5EF4-FFF2-40B4-BE49-F238E27FC236}">
                <a16:creationId xmlns:a16="http://schemas.microsoft.com/office/drawing/2014/main" id="{B331C8F6-3CA1-184B-B24A-1F8AF50626D5}"/>
              </a:ext>
            </a:extLst>
          </p:cNvPr>
          <p:cNvPicPr>
            <a:picLocks noChangeAspect="1"/>
          </p:cNvPicPr>
          <p:nvPr/>
        </p:nvPicPr>
        <p:blipFill rotWithShape="1">
          <a:blip r:embed="rId4">
            <a:alphaModFix/>
          </a:blip>
          <a:srcRect l="16623" r="35020"/>
          <a:stretch/>
        </p:blipFill>
        <p:spPr>
          <a:xfrm>
            <a:off x="7109532" y="1822498"/>
            <a:ext cx="4544443" cy="4087971"/>
          </a:xfrm>
          <a:prstGeom prst="rect">
            <a:avLst/>
          </a:prstGeom>
        </p:spPr>
      </p:pic>
    </p:spTree>
    <p:extLst>
      <p:ext uri="{BB962C8B-B14F-4D97-AF65-F5344CB8AC3E}">
        <p14:creationId xmlns:p14="http://schemas.microsoft.com/office/powerpoint/2010/main" val="237075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3139321"/>
          </a:xfrm>
          <a:prstGeom prst="rect">
            <a:avLst/>
          </a:prstGeom>
          <a:noFill/>
        </p:spPr>
        <p:txBody>
          <a:bodyPr wrap="square">
            <a:spAutoFit/>
          </a:bodyPr>
          <a:lstStyle/>
          <a:p>
            <a:pPr algn="ctr"/>
            <a:r>
              <a:rPr lang="en-GB" sz="6600" b="1" dirty="0">
                <a:solidFill>
                  <a:srgbClr val="002060"/>
                </a:solidFill>
              </a:rPr>
              <a:t>Why are sacraments important in worship and being with God?</a:t>
            </a:r>
          </a:p>
        </p:txBody>
      </p:sp>
    </p:spTree>
    <p:extLst>
      <p:ext uri="{BB962C8B-B14F-4D97-AF65-F5344CB8AC3E}">
        <p14:creationId xmlns:p14="http://schemas.microsoft.com/office/powerpoint/2010/main" val="2038462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274899" y="1903956"/>
            <a:ext cx="5526395" cy="3970318"/>
          </a:xfrm>
          <a:prstGeom prst="rect">
            <a:avLst/>
          </a:prstGeom>
          <a:noFill/>
        </p:spPr>
        <p:txBody>
          <a:bodyPr wrap="square">
            <a:spAutoFit/>
          </a:bodyPr>
          <a:lstStyle/>
          <a:p>
            <a:pPr lvl="0" algn="r">
              <a:defRPr/>
            </a:pPr>
            <a:r>
              <a:rPr lang="en-GB" sz="3600" b="1" dirty="0"/>
              <a:t>Sacraments are a way in which, though physical and material realities which we can see and take part in, we can meet with God in worship.  </a:t>
            </a:r>
          </a:p>
        </p:txBody>
      </p:sp>
      <p:pic>
        <p:nvPicPr>
          <p:cNvPr id="8" name="Picture 7">
            <a:extLst>
              <a:ext uri="{FF2B5EF4-FFF2-40B4-BE49-F238E27FC236}">
                <a16:creationId xmlns:a16="http://schemas.microsoft.com/office/drawing/2014/main" id="{EC6496D8-DAC2-1245-9C50-849723D7DF43}"/>
              </a:ext>
            </a:extLst>
          </p:cNvPr>
          <p:cNvPicPr>
            <a:picLocks noChangeAspect="1"/>
          </p:cNvPicPr>
          <p:nvPr/>
        </p:nvPicPr>
        <p:blipFill rotWithShape="1">
          <a:blip r:embed="rId4"/>
          <a:srcRect t="7564" b="8166"/>
          <a:stretch/>
        </p:blipFill>
        <p:spPr>
          <a:xfrm>
            <a:off x="633999" y="2352921"/>
            <a:ext cx="5462001" cy="3072388"/>
          </a:xfrm>
          <a:prstGeom prst="rect">
            <a:avLst/>
          </a:prstGeom>
        </p:spPr>
      </p:pic>
    </p:spTree>
    <p:extLst>
      <p:ext uri="{BB962C8B-B14F-4D97-AF65-F5344CB8AC3E}">
        <p14:creationId xmlns:p14="http://schemas.microsoft.com/office/powerpoint/2010/main" val="87627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0688" y="1817081"/>
            <a:ext cx="5461348" cy="3785652"/>
          </a:xfrm>
          <a:prstGeom prst="rect">
            <a:avLst/>
          </a:prstGeom>
          <a:noFill/>
        </p:spPr>
        <p:txBody>
          <a:bodyPr wrap="square">
            <a:spAutoFit/>
          </a:bodyPr>
          <a:lstStyle/>
          <a:p>
            <a:r>
              <a:rPr lang="en-GB" sz="2400" dirty="0">
                <a:ea typeface="Calibri" panose="020F0502020204030204" pitchFamily="34" charset="0"/>
                <a:cs typeface="Times New Roman" panose="02020603050405020304" pitchFamily="18" charset="0"/>
              </a:rPr>
              <a:t>We get to experience this “being with God” by developing the kinds of habits, practices or rhythms that focus on Him</a:t>
            </a:r>
            <a:r>
              <a:rPr lang="en-GB" sz="2400" dirty="0">
                <a:solidFill>
                  <a:srgbClr val="002060"/>
                </a:solidFill>
              </a:rPr>
              <a:t>. </a:t>
            </a:r>
          </a:p>
          <a:p>
            <a:endParaRPr lang="en-GB" sz="2400" dirty="0">
              <a:solidFill>
                <a:srgbClr val="002060"/>
              </a:solidFill>
              <a:ea typeface="Calibri" panose="020F0502020204030204" pitchFamily="34" charset="0"/>
              <a:cs typeface="Times New Roman" panose="02020603050405020304" pitchFamily="18" charset="0"/>
            </a:endParaRPr>
          </a:p>
          <a:p>
            <a:r>
              <a:rPr lang="en-GB" sz="2400" dirty="0">
                <a:solidFill>
                  <a:srgbClr val="5E94C2"/>
                </a:solidFill>
                <a:ea typeface="Calibri" panose="020F0502020204030204" pitchFamily="34" charset="0"/>
                <a:cs typeface="Times New Roman" panose="02020603050405020304" pitchFamily="18" charset="0"/>
              </a:rPr>
              <a:t>We do not have to make these habits up from scratch</a:t>
            </a:r>
            <a:r>
              <a:rPr lang="en-GB" sz="2400" dirty="0">
                <a:solidFill>
                  <a:srgbClr val="5E94C2"/>
                </a:solidFill>
              </a:rPr>
              <a:t>. </a:t>
            </a:r>
            <a:endParaRPr lang="en-GB" sz="2400" dirty="0">
              <a:solidFill>
                <a:srgbClr val="002060"/>
              </a:solidFill>
            </a:endParaRPr>
          </a:p>
          <a:p>
            <a:endParaRPr lang="en-GB" sz="2400" dirty="0">
              <a:solidFill>
                <a:srgbClr val="002060"/>
              </a:solidFill>
              <a:cs typeface="Times New Roman" panose="02020603050405020304" pitchFamily="18" charset="0"/>
            </a:endParaRPr>
          </a:p>
          <a:p>
            <a:r>
              <a:rPr lang="en-GB" sz="2400" dirty="0">
                <a:solidFill>
                  <a:srgbClr val="002060"/>
                </a:solidFill>
                <a:cs typeface="Times New Roman" panose="02020603050405020304" pitchFamily="18" charset="0"/>
              </a:rPr>
              <a:t>T</a:t>
            </a:r>
            <a:r>
              <a:rPr lang="en-GB" sz="2400" dirty="0">
                <a:ea typeface="Calibri" panose="020F0502020204030204" pitchFamily="34" charset="0"/>
                <a:cs typeface="Times New Roman" panose="02020603050405020304" pitchFamily="18" charset="0"/>
              </a:rPr>
              <a:t>he language of habits or practices to avoid splitting life up into a “spiritual” and a “non-spiritual” part.</a:t>
            </a:r>
            <a:endParaRPr lang="en-GB" sz="2400" dirty="0">
              <a:solidFill>
                <a:srgbClr val="002060"/>
              </a:solidFill>
            </a:endParaRPr>
          </a:p>
        </p:txBody>
      </p:sp>
      <p:pic>
        <p:nvPicPr>
          <p:cNvPr id="8" name="Picture 7" descr="A picture containing water, person, standing, young&#10;&#10;Description automatically generated">
            <a:extLst>
              <a:ext uri="{FF2B5EF4-FFF2-40B4-BE49-F238E27FC236}">
                <a16:creationId xmlns:a16="http://schemas.microsoft.com/office/drawing/2014/main" id="{FABF1FC5-54B3-594A-B4B7-871628B914AE}"/>
              </a:ext>
            </a:extLst>
          </p:cNvPr>
          <p:cNvPicPr>
            <a:picLocks noChangeAspect="1"/>
          </p:cNvPicPr>
          <p:nvPr/>
        </p:nvPicPr>
        <p:blipFill rotWithShape="1">
          <a:blip r:embed="rId4">
            <a:extLst>
              <a:ext uri="{28A0092B-C50C-407E-A947-70E740481C1C}">
                <a14:useLocalDpi xmlns:a14="http://schemas.microsoft.com/office/drawing/2010/main" val="0"/>
              </a:ext>
            </a:extLst>
          </a:blip>
          <a:srcRect r="4816" b="2"/>
          <a:stretch/>
        </p:blipFill>
        <p:spPr>
          <a:xfrm>
            <a:off x="8154053" y="1492329"/>
            <a:ext cx="3201348" cy="2244975"/>
          </a:xfrm>
          <a:prstGeom prst="rect">
            <a:avLst/>
          </a:prstGeom>
        </p:spPr>
      </p:pic>
      <p:pic>
        <p:nvPicPr>
          <p:cNvPr id="10" name="Picture 9" descr="A picture containing indoor, building, seat, table&#10;&#10;Description automatically generated">
            <a:extLst>
              <a:ext uri="{FF2B5EF4-FFF2-40B4-BE49-F238E27FC236}">
                <a16:creationId xmlns:a16="http://schemas.microsoft.com/office/drawing/2014/main" id="{48A3CDD5-37C8-AF42-9551-6A998DE7D1C0}"/>
              </a:ext>
            </a:extLst>
          </p:cNvPr>
          <p:cNvPicPr>
            <a:picLocks noChangeAspect="1"/>
          </p:cNvPicPr>
          <p:nvPr/>
        </p:nvPicPr>
        <p:blipFill rotWithShape="1">
          <a:blip r:embed="rId5">
            <a:extLst>
              <a:ext uri="{28A0092B-C50C-407E-A947-70E740481C1C}">
                <a14:useLocalDpi xmlns:a14="http://schemas.microsoft.com/office/drawing/2010/main" val="0"/>
              </a:ext>
            </a:extLst>
          </a:blip>
          <a:srcRect l="2136" r="2680" b="2"/>
          <a:stretch/>
        </p:blipFill>
        <p:spPr>
          <a:xfrm>
            <a:off x="8135124" y="3894573"/>
            <a:ext cx="3220277" cy="2258250"/>
          </a:xfrm>
          <a:prstGeom prst="rect">
            <a:avLst/>
          </a:prstGeom>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3139321"/>
          </a:xfrm>
          <a:prstGeom prst="rect">
            <a:avLst/>
          </a:prstGeom>
          <a:noFill/>
        </p:spPr>
        <p:txBody>
          <a:bodyPr wrap="square">
            <a:spAutoFit/>
          </a:bodyPr>
          <a:lstStyle/>
          <a:p>
            <a:pPr algn="ctr"/>
            <a:r>
              <a:rPr lang="en-GB" sz="6600" b="1" dirty="0">
                <a:solidFill>
                  <a:srgbClr val="002060"/>
                </a:solidFill>
              </a:rPr>
              <a:t>Where does breaking bread and wine come from?</a:t>
            </a:r>
          </a:p>
          <a:p>
            <a:pPr algn="ctr"/>
            <a:endParaRPr lang="en-GB" sz="6600" b="1" dirty="0">
              <a:solidFill>
                <a:srgbClr val="002060"/>
              </a:solidFill>
            </a:endParaRPr>
          </a:p>
        </p:txBody>
      </p:sp>
    </p:spTree>
    <p:extLst>
      <p:ext uri="{BB962C8B-B14F-4D97-AF65-F5344CB8AC3E}">
        <p14:creationId xmlns:p14="http://schemas.microsoft.com/office/powerpoint/2010/main" val="1656418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3785652"/>
          </a:xfrm>
          <a:prstGeom prst="rect">
            <a:avLst/>
          </a:prstGeom>
          <a:noFill/>
        </p:spPr>
        <p:txBody>
          <a:bodyPr wrap="square">
            <a:spAutoFit/>
          </a:bodyPr>
          <a:lstStyle/>
          <a:p>
            <a:pPr lvl="0"/>
            <a:r>
              <a:rPr lang="en-GB" sz="2400" dirty="0"/>
              <a:t>Jesus had a habit of breaking bread and sharing it – two of his disciples at Emmaus recognised Him after His resurrection as He broke bread.  </a:t>
            </a:r>
          </a:p>
          <a:p>
            <a:pPr lvl="0"/>
            <a:endParaRPr lang="en-GB" sz="2400" dirty="0"/>
          </a:p>
          <a:p>
            <a:pPr lvl="0"/>
            <a:r>
              <a:rPr lang="en-GB" sz="2400" dirty="0"/>
              <a:t>But it was at His last supper with His disciples that He associated the bread and the wine with his own death and gave to them a significance that continues to shape us.    </a:t>
            </a:r>
          </a:p>
        </p:txBody>
      </p:sp>
      <p:pic>
        <p:nvPicPr>
          <p:cNvPr id="8" name="Picture 7">
            <a:extLst>
              <a:ext uri="{FF2B5EF4-FFF2-40B4-BE49-F238E27FC236}">
                <a16:creationId xmlns:a16="http://schemas.microsoft.com/office/drawing/2014/main" id="{222774BE-106D-DF4E-9EA9-2867A1013C9E}"/>
              </a:ext>
            </a:extLst>
          </p:cNvPr>
          <p:cNvPicPr>
            <a:picLocks noChangeAspect="1"/>
          </p:cNvPicPr>
          <p:nvPr/>
        </p:nvPicPr>
        <p:blipFill rotWithShape="1">
          <a:blip r:embed="rId4"/>
          <a:srcRect l="2073" r="2592" b="-1"/>
          <a:stretch/>
        </p:blipFill>
        <p:spPr>
          <a:xfrm>
            <a:off x="7256464" y="1997839"/>
            <a:ext cx="4171448" cy="3785652"/>
          </a:xfrm>
          <a:prstGeom prst="rect">
            <a:avLst/>
          </a:prstGeom>
        </p:spPr>
      </p:pic>
    </p:spTree>
    <p:extLst>
      <p:ext uri="{BB962C8B-B14F-4D97-AF65-F5344CB8AC3E}">
        <p14:creationId xmlns:p14="http://schemas.microsoft.com/office/powerpoint/2010/main" val="39413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What was Jesus doing at the Last Supper?</a:t>
            </a:r>
          </a:p>
        </p:txBody>
      </p:sp>
    </p:spTree>
    <p:extLst>
      <p:ext uri="{BB962C8B-B14F-4D97-AF65-F5344CB8AC3E}">
        <p14:creationId xmlns:p14="http://schemas.microsoft.com/office/powerpoint/2010/main" val="3340335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361042" y="1268247"/>
            <a:ext cx="5452316" cy="2308324"/>
          </a:xfrm>
          <a:prstGeom prst="rect">
            <a:avLst/>
          </a:prstGeom>
          <a:noFill/>
        </p:spPr>
        <p:txBody>
          <a:bodyPr wrap="square">
            <a:spAutoFit/>
          </a:bodyPr>
          <a:lstStyle/>
          <a:p>
            <a:pPr lvl="0" algn="r"/>
            <a:r>
              <a:rPr lang="en-GB" sz="2400" dirty="0"/>
              <a:t>At the last Supper, Jesus shockingly reinterpreted the Passover meal to reveal how God’s purposes were being fulfilled in Him.  </a:t>
            </a:r>
          </a:p>
          <a:p>
            <a:pPr lvl="0" algn="r"/>
            <a:endParaRPr lang="en-GB" sz="2400" dirty="0"/>
          </a:p>
          <a:p>
            <a:pPr lvl="0" algn="r"/>
            <a:r>
              <a:rPr lang="en-GB" sz="2400" dirty="0"/>
              <a:t>.  </a:t>
            </a:r>
          </a:p>
        </p:txBody>
      </p:sp>
      <p:sp>
        <p:nvSpPr>
          <p:cNvPr id="2" name="Rectangle 1">
            <a:extLst>
              <a:ext uri="{FF2B5EF4-FFF2-40B4-BE49-F238E27FC236}">
                <a16:creationId xmlns:a16="http://schemas.microsoft.com/office/drawing/2014/main" id="{53447227-EF0B-5A4B-BDE5-9C45ACCFD671}"/>
              </a:ext>
            </a:extLst>
          </p:cNvPr>
          <p:cNvSpPr/>
          <p:nvPr/>
        </p:nvSpPr>
        <p:spPr>
          <a:xfrm>
            <a:off x="6361042" y="2938670"/>
            <a:ext cx="5452315" cy="3416320"/>
          </a:xfrm>
          <a:prstGeom prst="rect">
            <a:avLst/>
          </a:prstGeom>
        </p:spPr>
        <p:txBody>
          <a:bodyPr wrap="square">
            <a:spAutoFit/>
          </a:bodyPr>
          <a:lstStyle/>
          <a:p>
            <a:pPr lvl="0" algn="r"/>
            <a:r>
              <a:rPr lang="en-GB" sz="2400" dirty="0">
                <a:solidFill>
                  <a:srgbClr val="5E94C2"/>
                </a:solidFill>
              </a:rPr>
              <a:t>The bread symbolised his body; the cup, his ‘poured out’ blood - pointing to what was going to happen to him on the cross. </a:t>
            </a:r>
          </a:p>
          <a:p>
            <a:pPr lvl="0" algn="r"/>
            <a:endParaRPr lang="en-GB" sz="2400" dirty="0">
              <a:solidFill>
                <a:srgbClr val="5E94C2"/>
              </a:solidFill>
            </a:endParaRPr>
          </a:p>
          <a:p>
            <a:pPr lvl="0" algn="r"/>
            <a:r>
              <a:rPr lang="en-GB" sz="2400" dirty="0">
                <a:solidFill>
                  <a:srgbClr val="5E94C2"/>
                </a:solidFill>
              </a:rPr>
              <a:t>The words and actions Jesus used to reinterpret the bread and cup became the foundation for the Lord’s Supper in the early Church</a:t>
            </a:r>
            <a:endParaRPr lang="en-US" sz="2400" dirty="0">
              <a:solidFill>
                <a:srgbClr val="5E94C2"/>
              </a:solidFill>
            </a:endParaRPr>
          </a:p>
        </p:txBody>
      </p:sp>
      <p:pic>
        <p:nvPicPr>
          <p:cNvPr id="8" name="Picture 7">
            <a:extLst>
              <a:ext uri="{FF2B5EF4-FFF2-40B4-BE49-F238E27FC236}">
                <a16:creationId xmlns:a16="http://schemas.microsoft.com/office/drawing/2014/main" id="{C63770FE-B14F-B744-A03B-056091B2167E}"/>
              </a:ext>
            </a:extLst>
          </p:cNvPr>
          <p:cNvPicPr>
            <a:picLocks noChangeAspect="1"/>
          </p:cNvPicPr>
          <p:nvPr/>
        </p:nvPicPr>
        <p:blipFill rotWithShape="1">
          <a:blip r:embed="rId4"/>
          <a:srcRect t="2216" b="27691"/>
          <a:stretch/>
        </p:blipFill>
        <p:spPr>
          <a:xfrm>
            <a:off x="437322" y="1985067"/>
            <a:ext cx="5658678" cy="3183007"/>
          </a:xfrm>
          <a:prstGeom prst="rect">
            <a:avLst/>
          </a:prstGeom>
        </p:spPr>
      </p:pic>
    </p:spTree>
    <p:extLst>
      <p:ext uri="{BB962C8B-B14F-4D97-AF65-F5344CB8AC3E}">
        <p14:creationId xmlns:p14="http://schemas.microsoft.com/office/powerpoint/2010/main" val="3985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Why is remembering so important?</a:t>
            </a:r>
          </a:p>
        </p:txBody>
      </p:sp>
    </p:spTree>
    <p:extLst>
      <p:ext uri="{BB962C8B-B14F-4D97-AF65-F5344CB8AC3E}">
        <p14:creationId xmlns:p14="http://schemas.microsoft.com/office/powerpoint/2010/main" val="912836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521388"/>
            <a:ext cx="5975220" cy="6370975"/>
          </a:xfrm>
          <a:prstGeom prst="rect">
            <a:avLst/>
          </a:prstGeom>
          <a:noFill/>
        </p:spPr>
        <p:txBody>
          <a:bodyPr wrap="square">
            <a:spAutoFit/>
          </a:bodyPr>
          <a:lstStyle/>
          <a:p>
            <a:pPr lvl="0" algn="r">
              <a:defRPr/>
            </a:pPr>
            <a:r>
              <a:rPr lang="en-GB" sz="2400" dirty="0"/>
              <a:t>It is an active remembrance. </a:t>
            </a:r>
          </a:p>
          <a:p>
            <a:pPr lvl="0" algn="r">
              <a:defRPr/>
            </a:pPr>
            <a:endParaRPr lang="en-GB" sz="2400" dirty="0"/>
          </a:p>
          <a:p>
            <a:pPr lvl="0" algn="r">
              <a:defRPr/>
            </a:pPr>
            <a:r>
              <a:rPr lang="en-GB" sz="2400" dirty="0">
                <a:solidFill>
                  <a:srgbClr val="5E94C2"/>
                </a:solidFill>
              </a:rPr>
              <a:t>In the Passover meal everyone who took part was imagining themselves to have personally being part of the rescue from Egypt. </a:t>
            </a:r>
          </a:p>
          <a:p>
            <a:pPr lvl="0" algn="r">
              <a:defRPr/>
            </a:pPr>
            <a:endParaRPr lang="en-GB" sz="2400" dirty="0">
              <a:solidFill>
                <a:srgbClr val="5E94C2"/>
              </a:solidFill>
            </a:endParaRPr>
          </a:p>
          <a:p>
            <a:pPr lvl="0" algn="r">
              <a:defRPr/>
            </a:pPr>
            <a:r>
              <a:rPr lang="en-GB" sz="2400" dirty="0"/>
              <a:t>So remembering Jesus in bread and wine is our way of receiving Christ’s victory in the present.  </a:t>
            </a:r>
          </a:p>
          <a:p>
            <a:pPr lvl="0" algn="r">
              <a:defRPr/>
            </a:pPr>
            <a:endParaRPr lang="en-GB" sz="2400" dirty="0"/>
          </a:p>
          <a:p>
            <a:pPr lvl="0" algn="r">
              <a:defRPr/>
            </a:pPr>
            <a:r>
              <a:rPr lang="en-GB" sz="2400" dirty="0">
                <a:solidFill>
                  <a:srgbClr val="5E94C2"/>
                </a:solidFill>
              </a:rPr>
              <a:t>It's a sacrament that carries with it the </a:t>
            </a:r>
            <a:r>
              <a:rPr lang="en-GB" sz="2400" i="1" dirty="0">
                <a:solidFill>
                  <a:srgbClr val="5E94C2"/>
                </a:solidFill>
              </a:rPr>
              <a:t>living reality </a:t>
            </a:r>
            <a:r>
              <a:rPr lang="en-GB" sz="2400" dirty="0">
                <a:solidFill>
                  <a:srgbClr val="5E94C2"/>
                </a:solidFill>
              </a:rPr>
              <a:t>of what it signifies. </a:t>
            </a:r>
          </a:p>
          <a:p>
            <a:pPr algn="r"/>
            <a:br>
              <a:rPr lang="en-GB" sz="2400" dirty="0">
                <a:solidFill>
                  <a:srgbClr val="002060"/>
                </a:solidFill>
              </a:rPr>
            </a:br>
            <a:r>
              <a:rPr lang="en-GB" sz="2400" dirty="0">
                <a:solidFill>
                  <a:srgbClr val="002060"/>
                </a:solidFill>
              </a:rPr>
              <a:t> </a:t>
            </a:r>
            <a:br>
              <a:rPr lang="en-GB" sz="2400" dirty="0">
                <a:solidFill>
                  <a:srgbClr val="002060"/>
                </a:solidFill>
              </a:rPr>
            </a:br>
            <a:r>
              <a:rPr lang="en-GB" sz="2400" dirty="0">
                <a:solidFill>
                  <a:srgbClr val="002060"/>
                </a:solidFill>
              </a:rPr>
              <a:t> </a:t>
            </a:r>
          </a:p>
          <a:p>
            <a:pPr algn="r"/>
            <a:r>
              <a:rPr lang="en-GB" sz="2400" dirty="0">
                <a:solidFill>
                  <a:srgbClr val="002060"/>
                </a:solidFill>
              </a:rPr>
              <a:t> </a:t>
            </a:r>
          </a:p>
        </p:txBody>
      </p:sp>
      <p:pic>
        <p:nvPicPr>
          <p:cNvPr id="8" name="Picture 7">
            <a:extLst>
              <a:ext uri="{FF2B5EF4-FFF2-40B4-BE49-F238E27FC236}">
                <a16:creationId xmlns:a16="http://schemas.microsoft.com/office/drawing/2014/main" id="{1DCB45A8-AAE8-CE4B-969A-800B9488EFD3}"/>
              </a:ext>
            </a:extLst>
          </p:cNvPr>
          <p:cNvPicPr>
            <a:picLocks noChangeAspect="1"/>
          </p:cNvPicPr>
          <p:nvPr/>
        </p:nvPicPr>
        <p:blipFill rotWithShape="1">
          <a:blip r:embed="rId4"/>
          <a:srcRect/>
          <a:stretch/>
        </p:blipFill>
        <p:spPr>
          <a:xfrm>
            <a:off x="470913" y="2466074"/>
            <a:ext cx="5103169" cy="2870538"/>
          </a:xfrm>
          <a:prstGeom prst="rect">
            <a:avLst/>
          </a:prstGeom>
        </p:spPr>
      </p:pic>
    </p:spTree>
    <p:extLst>
      <p:ext uri="{BB962C8B-B14F-4D97-AF65-F5344CB8AC3E}">
        <p14:creationId xmlns:p14="http://schemas.microsoft.com/office/powerpoint/2010/main" val="15857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4154984"/>
          </a:xfrm>
          <a:prstGeom prst="rect">
            <a:avLst/>
          </a:prstGeom>
          <a:noFill/>
        </p:spPr>
        <p:txBody>
          <a:bodyPr wrap="square">
            <a:spAutoFit/>
          </a:bodyPr>
          <a:lstStyle/>
          <a:p>
            <a:pPr algn="ctr"/>
            <a:r>
              <a:rPr lang="en-GB" sz="6600" b="1" dirty="0">
                <a:solidFill>
                  <a:srgbClr val="002060"/>
                </a:solidFill>
              </a:rPr>
              <a:t>What are the meanings of breaking bread and sharing wine?</a:t>
            </a:r>
          </a:p>
          <a:p>
            <a:pPr algn="ctr"/>
            <a:endParaRPr lang="en-GB" sz="6600" b="1" dirty="0">
              <a:solidFill>
                <a:srgbClr val="002060"/>
              </a:solidFill>
            </a:endParaRPr>
          </a:p>
        </p:txBody>
      </p:sp>
    </p:spTree>
    <p:extLst>
      <p:ext uri="{BB962C8B-B14F-4D97-AF65-F5344CB8AC3E}">
        <p14:creationId xmlns:p14="http://schemas.microsoft.com/office/powerpoint/2010/main" val="2697415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816439"/>
            <a:ext cx="6097712" cy="3416320"/>
          </a:xfrm>
          <a:prstGeom prst="rect">
            <a:avLst/>
          </a:prstGeom>
          <a:noFill/>
        </p:spPr>
        <p:txBody>
          <a:bodyPr wrap="square">
            <a:spAutoFit/>
          </a:bodyPr>
          <a:lstStyle/>
          <a:p>
            <a:pPr lvl="0">
              <a:defRPr/>
            </a:pPr>
            <a:r>
              <a:rPr lang="en-GB" dirty="0"/>
              <a:t>There are common elements to each expression (Word / People – peace / Sacrament / Sending out) </a:t>
            </a:r>
          </a:p>
          <a:p>
            <a:pPr lvl="0">
              <a:defRPr/>
            </a:pPr>
            <a:endParaRPr lang="en-GB" b="1" dirty="0"/>
          </a:p>
          <a:p>
            <a:pPr lvl="0">
              <a:defRPr/>
            </a:pPr>
            <a:r>
              <a:rPr lang="en-GB" b="1" dirty="0"/>
              <a:t>Breaking bread.</a:t>
            </a:r>
            <a:r>
              <a:rPr lang="en-GB" dirty="0"/>
              <a:t>  As Luke writes in Acts (about A.D. 70) the early Christians used this description.</a:t>
            </a:r>
          </a:p>
          <a:p>
            <a:pPr lvl="0">
              <a:defRPr/>
            </a:pPr>
            <a:endParaRPr lang="en-GB" b="1" dirty="0"/>
          </a:p>
          <a:p>
            <a:pPr lvl="0">
              <a:defRPr/>
            </a:pPr>
            <a:r>
              <a:rPr lang="en-GB" b="1" dirty="0"/>
              <a:t>Lord’s Supper.</a:t>
            </a:r>
            <a:r>
              <a:rPr lang="en-GB" dirty="0"/>
              <a:t>  Paul used this in his letters from 45-60AD to describe the meal which included a liturgical recital of the words of Jesus.  </a:t>
            </a:r>
          </a:p>
          <a:p>
            <a:pPr lvl="0">
              <a:defRPr/>
            </a:pPr>
            <a:endParaRPr lang="en-GB" b="1" dirty="0"/>
          </a:p>
          <a:p>
            <a:pPr lvl="0">
              <a:defRPr/>
            </a:pPr>
            <a:r>
              <a:rPr lang="en-GB" b="1" dirty="0"/>
              <a:t>Eucharist.</a:t>
            </a:r>
            <a:r>
              <a:rPr lang="en-GB" dirty="0"/>
              <a:t>  This comes from a Greek word meaning “Thanksgiving”.  </a:t>
            </a:r>
          </a:p>
        </p:txBody>
      </p:sp>
      <p:pic>
        <p:nvPicPr>
          <p:cNvPr id="10" name="Picture 9" descr="A picture containing table, clock, sitting, food&#10;&#10;Description automatically generated">
            <a:extLst>
              <a:ext uri="{FF2B5EF4-FFF2-40B4-BE49-F238E27FC236}">
                <a16:creationId xmlns:a16="http://schemas.microsoft.com/office/drawing/2014/main" id="{4E72F49E-53B6-9841-A6C8-C1D2DA8AFCD3}"/>
              </a:ext>
            </a:extLst>
          </p:cNvPr>
          <p:cNvPicPr>
            <a:picLocks noChangeAspect="1"/>
          </p:cNvPicPr>
          <p:nvPr/>
        </p:nvPicPr>
        <p:blipFill rotWithShape="1">
          <a:blip r:embed="rId4"/>
          <a:srcRect l="12956" r="13490" b="-1"/>
          <a:stretch/>
        </p:blipFill>
        <p:spPr>
          <a:xfrm>
            <a:off x="7396299" y="2087098"/>
            <a:ext cx="3778450" cy="3429000"/>
          </a:xfrm>
          <a:prstGeom prst="rect">
            <a:avLst/>
          </a:prstGeom>
        </p:spPr>
      </p:pic>
    </p:spTree>
    <p:extLst>
      <p:ext uri="{BB962C8B-B14F-4D97-AF65-F5344CB8AC3E}">
        <p14:creationId xmlns:p14="http://schemas.microsoft.com/office/powerpoint/2010/main" val="176987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650639" y="2036873"/>
            <a:ext cx="6097712" cy="3693319"/>
          </a:xfrm>
          <a:prstGeom prst="rect">
            <a:avLst/>
          </a:prstGeom>
          <a:noFill/>
        </p:spPr>
        <p:txBody>
          <a:bodyPr wrap="square">
            <a:spAutoFit/>
          </a:bodyPr>
          <a:lstStyle/>
          <a:p>
            <a:pPr lvl="0" algn="r">
              <a:defRPr/>
            </a:pPr>
            <a:r>
              <a:rPr lang="en-GB" b="1" dirty="0"/>
              <a:t>Mass.</a:t>
            </a:r>
            <a:r>
              <a:rPr lang="en-GB" dirty="0"/>
              <a:t>   This name was possibly used as early as the 5th century, but definitely by the 7</a:t>
            </a:r>
            <a:r>
              <a:rPr lang="en-GB" baseline="30000" dirty="0"/>
              <a:t>th</a:t>
            </a:r>
            <a:r>
              <a:rPr lang="en-GB" dirty="0"/>
              <a:t> century.   It probably comes from a word meaning sent.</a:t>
            </a:r>
          </a:p>
          <a:p>
            <a:pPr lvl="0" algn="r">
              <a:defRPr/>
            </a:pPr>
            <a:endParaRPr lang="en-GB" b="1" dirty="0"/>
          </a:p>
          <a:p>
            <a:pPr lvl="0" algn="r">
              <a:defRPr/>
            </a:pPr>
            <a:r>
              <a:rPr lang="en-GB" b="1" dirty="0"/>
              <a:t>Holy Communion.</a:t>
            </a:r>
            <a:r>
              <a:rPr lang="en-GB" dirty="0"/>
              <a:t>  To be holy is to be set apart, and to commune is to have union with. We are not observing something, but we are guests who are fed spiritually.  </a:t>
            </a:r>
          </a:p>
          <a:p>
            <a:pPr lvl="0" algn="r">
              <a:defRPr/>
            </a:pPr>
            <a:endParaRPr lang="en-GB" b="1" dirty="0"/>
          </a:p>
          <a:p>
            <a:pPr lvl="0" algn="r">
              <a:defRPr/>
            </a:pPr>
            <a:r>
              <a:rPr lang="en-GB" b="1" dirty="0"/>
              <a:t>Love Feast or ‘</a:t>
            </a:r>
            <a:r>
              <a:rPr lang="en-GB" b="1" dirty="0" err="1"/>
              <a:t>Agapé</a:t>
            </a:r>
            <a:r>
              <a:rPr lang="en-GB" b="1" dirty="0"/>
              <a:t>’</a:t>
            </a:r>
            <a:r>
              <a:rPr lang="en-GB" dirty="0"/>
              <a:t> (a Greek word meaning ‘love’) meal.  By the second century this would be a shared meal, separate from the Eucharist, often linked with providing food for the poor. It died out by the eighth century, but was revived by Methodists in the 18</a:t>
            </a:r>
            <a:r>
              <a:rPr lang="en-GB" baseline="30000" dirty="0"/>
              <a:t>th</a:t>
            </a:r>
            <a:r>
              <a:rPr lang="en-GB" dirty="0"/>
              <a:t> century. </a:t>
            </a:r>
            <a:r>
              <a:rPr lang="en-GB" dirty="0">
                <a:solidFill>
                  <a:srgbClr val="002060"/>
                </a:solidFill>
              </a:rPr>
              <a:t> </a:t>
            </a:r>
          </a:p>
        </p:txBody>
      </p:sp>
      <p:pic>
        <p:nvPicPr>
          <p:cNvPr id="8" name="Picture 7">
            <a:extLst>
              <a:ext uri="{FF2B5EF4-FFF2-40B4-BE49-F238E27FC236}">
                <a16:creationId xmlns:a16="http://schemas.microsoft.com/office/drawing/2014/main" id="{1CD491CE-727B-8943-9BDE-16F103E9BB90}"/>
              </a:ext>
            </a:extLst>
          </p:cNvPr>
          <p:cNvPicPr>
            <a:picLocks noChangeAspect="1"/>
          </p:cNvPicPr>
          <p:nvPr/>
        </p:nvPicPr>
        <p:blipFill rotWithShape="1">
          <a:blip r:embed="rId4"/>
          <a:srcRect t="20855" r="-2" b="3593"/>
          <a:stretch/>
        </p:blipFill>
        <p:spPr>
          <a:xfrm>
            <a:off x="679463" y="2169032"/>
            <a:ext cx="3778450" cy="3429000"/>
          </a:xfrm>
          <a:prstGeom prst="rect">
            <a:avLst/>
          </a:prstGeom>
        </p:spPr>
      </p:pic>
    </p:spTree>
    <p:extLst>
      <p:ext uri="{BB962C8B-B14F-4D97-AF65-F5344CB8AC3E}">
        <p14:creationId xmlns:p14="http://schemas.microsoft.com/office/powerpoint/2010/main" val="298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631338" y="2058419"/>
            <a:ext cx="6093912" cy="4247317"/>
          </a:xfrm>
          <a:prstGeom prst="rect">
            <a:avLst/>
          </a:prstGeom>
          <a:noFill/>
        </p:spPr>
        <p:txBody>
          <a:bodyPr wrap="square">
            <a:spAutoFit/>
          </a:bodyPr>
          <a:lstStyle/>
          <a:p>
            <a:pPr lvl="0">
              <a:defRPr/>
            </a:pPr>
            <a:r>
              <a:rPr lang="en-GB" b="1" dirty="0"/>
              <a:t>Healing</a:t>
            </a:r>
            <a:r>
              <a:rPr lang="en-GB" dirty="0"/>
              <a:t>.  As we identify our brokenness with Christ’s, we can meet with Him through bread and wine in a way that can lead to wholeness again. </a:t>
            </a:r>
          </a:p>
          <a:p>
            <a:pPr lvl="0">
              <a:defRPr/>
            </a:pPr>
            <a:endParaRPr lang="en-GB" b="1" dirty="0"/>
          </a:p>
          <a:p>
            <a:pPr lvl="0">
              <a:defRPr/>
            </a:pPr>
            <a:r>
              <a:rPr lang="en-GB" b="1" dirty="0"/>
              <a:t>Hope.</a:t>
            </a:r>
            <a:r>
              <a:rPr lang="en-GB" dirty="0"/>
              <a:t>  At the last Supper Jesus looked forward to when He would “feast” with His disciples again.  </a:t>
            </a:r>
          </a:p>
          <a:p>
            <a:pPr lvl="0">
              <a:defRPr/>
            </a:pPr>
            <a:endParaRPr lang="en-GB" b="1" dirty="0"/>
          </a:p>
          <a:p>
            <a:pPr lvl="0">
              <a:defRPr/>
            </a:pPr>
            <a:r>
              <a:rPr lang="en-GB" b="1" dirty="0"/>
              <a:t>Everyday life is valued</a:t>
            </a:r>
            <a:r>
              <a:rPr lang="en-GB" dirty="0"/>
              <a:t>.  Jesus takes ordinary things like bread and wine, transforms them and gives them out. </a:t>
            </a:r>
          </a:p>
          <a:p>
            <a:pPr lvl="0">
              <a:defRPr/>
            </a:pPr>
            <a:endParaRPr lang="en-GB" b="1" dirty="0"/>
          </a:p>
          <a:p>
            <a:pPr lvl="0">
              <a:defRPr/>
            </a:pPr>
            <a:r>
              <a:rPr lang="en-GB" b="1" dirty="0"/>
              <a:t>A heightened sense of His presence. </a:t>
            </a:r>
            <a:r>
              <a:rPr lang="en-GB" dirty="0"/>
              <a:t> It can intensify our “being with Him.”  The Eucharist doesn’t split life up - the result of encountering God here should be that we become more aware of God’s presence in our everyday lives, not less.</a:t>
            </a:r>
          </a:p>
        </p:txBody>
      </p:sp>
      <p:pic>
        <p:nvPicPr>
          <p:cNvPr id="6" name="Picture 5">
            <a:extLst>
              <a:ext uri="{FF2B5EF4-FFF2-40B4-BE49-F238E27FC236}">
                <a16:creationId xmlns:a16="http://schemas.microsoft.com/office/drawing/2014/main" id="{E8F93F70-53F6-B944-8943-1FA1568C9D08}"/>
              </a:ext>
            </a:extLst>
          </p:cNvPr>
          <p:cNvPicPr>
            <a:picLocks noChangeAspect="1"/>
          </p:cNvPicPr>
          <p:nvPr/>
        </p:nvPicPr>
        <p:blipFill rotWithShape="1">
          <a:blip r:embed="rId4"/>
          <a:srcRect l="19057" t="16885" r="20985" b="8115"/>
          <a:stretch/>
        </p:blipFill>
        <p:spPr>
          <a:xfrm>
            <a:off x="7850052" y="2441491"/>
            <a:ext cx="3710610" cy="3481171"/>
          </a:xfrm>
          <a:prstGeom prst="rect">
            <a:avLst/>
          </a:prstGeom>
        </p:spPr>
      </p:pic>
    </p:spTree>
    <p:extLst>
      <p:ext uri="{BB962C8B-B14F-4D97-AF65-F5344CB8AC3E}">
        <p14:creationId xmlns:p14="http://schemas.microsoft.com/office/powerpoint/2010/main" val="272647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1107996"/>
          </a:xfrm>
          <a:prstGeom prst="rect">
            <a:avLst/>
          </a:prstGeom>
          <a:noFill/>
        </p:spPr>
        <p:txBody>
          <a:bodyPr wrap="square">
            <a:spAutoFit/>
          </a:bodyPr>
          <a:lstStyle/>
          <a:p>
            <a:pPr algn="ctr"/>
            <a:r>
              <a:rPr lang="en-GB" sz="6600" b="1" dirty="0">
                <a:solidFill>
                  <a:srgbClr val="002060"/>
                </a:solidFill>
              </a:rPr>
              <a:t>What are practices?</a:t>
            </a:r>
          </a:p>
        </p:txBody>
      </p:sp>
    </p:spTree>
    <p:extLst>
      <p:ext uri="{BB962C8B-B14F-4D97-AF65-F5344CB8AC3E}">
        <p14:creationId xmlns:p14="http://schemas.microsoft.com/office/powerpoint/2010/main" val="4082490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How is this presence known?</a:t>
            </a:r>
          </a:p>
        </p:txBody>
      </p:sp>
    </p:spTree>
    <p:extLst>
      <p:ext uri="{BB962C8B-B14F-4D97-AF65-F5344CB8AC3E}">
        <p14:creationId xmlns:p14="http://schemas.microsoft.com/office/powerpoint/2010/main" val="355122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5" y="1888760"/>
            <a:ext cx="6097712" cy="4401205"/>
          </a:xfrm>
          <a:prstGeom prst="rect">
            <a:avLst/>
          </a:prstGeom>
          <a:noFill/>
        </p:spPr>
        <p:txBody>
          <a:bodyPr wrap="square">
            <a:spAutoFit/>
          </a:bodyPr>
          <a:lstStyle/>
          <a:p>
            <a:pPr lvl="0">
              <a:defRPr/>
            </a:pPr>
            <a:r>
              <a:rPr lang="en-GB" sz="2000" dirty="0">
                <a:solidFill>
                  <a:srgbClr val="5E94C2"/>
                </a:solidFill>
              </a:rPr>
              <a:t>For some it is about a heightened sense of memory, and the presence of Christ is known through the whole service, and His people gathered together. </a:t>
            </a:r>
          </a:p>
          <a:p>
            <a:pPr lvl="0">
              <a:defRPr/>
            </a:pPr>
            <a:endParaRPr lang="en-GB" sz="2000" dirty="0">
              <a:solidFill>
                <a:srgbClr val="5E94C2"/>
              </a:solidFill>
            </a:endParaRPr>
          </a:p>
          <a:p>
            <a:pPr lvl="0">
              <a:defRPr/>
            </a:pPr>
            <a:r>
              <a:rPr lang="en-GB" sz="2000" dirty="0">
                <a:solidFill>
                  <a:srgbClr val="5E94C2"/>
                </a:solidFill>
              </a:rPr>
              <a:t>For others, the presence is particularly located in the bread and wine itself in a spiritual sense.  </a:t>
            </a:r>
          </a:p>
          <a:p>
            <a:pPr lvl="0">
              <a:defRPr/>
            </a:pPr>
            <a:endParaRPr lang="en-GB" sz="2000" dirty="0">
              <a:solidFill>
                <a:srgbClr val="5E94C2"/>
              </a:solidFill>
            </a:endParaRPr>
          </a:p>
          <a:p>
            <a:pPr lvl="0">
              <a:defRPr/>
            </a:pPr>
            <a:r>
              <a:rPr lang="en-GB" sz="2000" dirty="0">
                <a:solidFill>
                  <a:srgbClr val="5E94C2"/>
                </a:solidFill>
              </a:rPr>
              <a:t>For others, the bread and wine become the physical body and blood of Christ during the thanksgiving prayer.    </a:t>
            </a:r>
          </a:p>
          <a:p>
            <a:pPr lvl="0">
              <a:defRPr/>
            </a:pPr>
            <a:endParaRPr lang="en-GB" sz="2000" dirty="0">
              <a:solidFill>
                <a:srgbClr val="5E94C2"/>
              </a:solidFill>
            </a:endParaRPr>
          </a:p>
          <a:p>
            <a:pPr lvl="0">
              <a:defRPr/>
            </a:pPr>
            <a:r>
              <a:rPr lang="en-GB" sz="2000" dirty="0">
                <a:solidFill>
                  <a:srgbClr val="5E94C2"/>
                </a:solidFill>
              </a:rPr>
              <a:t>The key thing is that through sharing in the bread and wine we can be with God in a unique way.</a:t>
            </a:r>
          </a:p>
          <a:p>
            <a:r>
              <a:rPr lang="en-GB" sz="2000" dirty="0">
                <a:solidFill>
                  <a:srgbClr val="5E94C2"/>
                </a:solidFill>
              </a:rPr>
              <a:t> </a:t>
            </a:r>
          </a:p>
        </p:txBody>
      </p:sp>
      <p:pic>
        <p:nvPicPr>
          <p:cNvPr id="8" name="Picture 7">
            <a:extLst>
              <a:ext uri="{FF2B5EF4-FFF2-40B4-BE49-F238E27FC236}">
                <a16:creationId xmlns:a16="http://schemas.microsoft.com/office/drawing/2014/main" id="{6B69A035-83FC-DC4F-8588-5043927A89F9}"/>
              </a:ext>
            </a:extLst>
          </p:cNvPr>
          <p:cNvPicPr>
            <a:picLocks noChangeAspect="1"/>
          </p:cNvPicPr>
          <p:nvPr/>
        </p:nvPicPr>
        <p:blipFill rotWithShape="1">
          <a:blip r:embed="rId4"/>
          <a:srcRect l="11899" r="14547" b="-1"/>
          <a:stretch/>
        </p:blipFill>
        <p:spPr>
          <a:xfrm>
            <a:off x="7108495" y="1947635"/>
            <a:ext cx="4545480" cy="4125091"/>
          </a:xfrm>
          <a:prstGeom prst="rect">
            <a:avLst/>
          </a:prstGeom>
        </p:spPr>
      </p:pic>
    </p:spTree>
    <p:extLst>
      <p:ext uri="{BB962C8B-B14F-4D97-AF65-F5344CB8AC3E}">
        <p14:creationId xmlns:p14="http://schemas.microsoft.com/office/powerpoint/2010/main" val="23536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AE9A34-BAF7-8440-8710-5158092AA57E}"/>
              </a:ext>
            </a:extLst>
          </p:cNvPr>
          <p:cNvPicPr>
            <a:picLocks noChangeAspect="1"/>
          </p:cNvPicPr>
          <p:nvPr/>
        </p:nvPicPr>
        <p:blipFill rotWithShape="1">
          <a:blip r:embed="rId3"/>
          <a:srcRect t="12902" r="2" b="24655"/>
          <a:stretch/>
        </p:blipFill>
        <p:spPr>
          <a:xfrm>
            <a:off x="4248375" y="3810461"/>
            <a:ext cx="6344534" cy="2644496"/>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107640" y="1411164"/>
            <a:ext cx="11705718" cy="3416320"/>
          </a:xfrm>
          <a:prstGeom prst="rect">
            <a:avLst/>
          </a:prstGeom>
          <a:noFill/>
        </p:spPr>
        <p:txBody>
          <a:bodyPr wrap="square">
            <a:spAutoFit/>
          </a:bodyPr>
          <a:lstStyle/>
          <a:p>
            <a:pPr algn="r"/>
            <a:r>
              <a:rPr lang="en-GB" sz="2400" dirty="0"/>
              <a:t>Things that over time become a natural part of our lives and focus the way we live.  </a:t>
            </a:r>
          </a:p>
          <a:p>
            <a:pPr algn="r"/>
            <a:endParaRPr lang="en-GB" sz="2400" dirty="0"/>
          </a:p>
          <a:p>
            <a:pPr algn="r"/>
            <a:r>
              <a:rPr lang="en-GB" sz="2400" dirty="0">
                <a:solidFill>
                  <a:srgbClr val="5E94C2"/>
                </a:solidFill>
              </a:rPr>
              <a:t>These habits are the ones which draw us into a life of love and joy with the God who loves us! </a:t>
            </a:r>
          </a:p>
          <a:p>
            <a:pPr algn="r"/>
            <a:endParaRPr lang="en-GB" sz="2400" b="1" dirty="0">
              <a:solidFill>
                <a:srgbClr val="002060"/>
              </a:solidFill>
            </a:endParaRPr>
          </a:p>
          <a:p>
            <a:pPr algn="r"/>
            <a:r>
              <a:rPr lang="en-GB" sz="2400" b="1" dirty="0">
                <a:solidFill>
                  <a:srgbClr val="002060"/>
                </a:solidFill>
              </a:rPr>
              <a:t> </a:t>
            </a:r>
            <a:br>
              <a:rPr lang="en-GB" sz="2400" b="1" dirty="0">
                <a:solidFill>
                  <a:srgbClr val="002060"/>
                </a:solidFill>
              </a:rPr>
            </a:br>
            <a:r>
              <a:rPr lang="en-GB" sz="2400" dirty="0"/>
              <a:t>The other things practices do is change us.  </a:t>
            </a:r>
          </a:p>
          <a:p>
            <a:pPr algn="r"/>
            <a:br>
              <a:rPr lang="en-GB" sz="2400" b="1" dirty="0">
                <a:solidFill>
                  <a:srgbClr val="002060"/>
                </a:solidFill>
              </a:rPr>
            </a:br>
            <a:endParaRPr lang="en-GB" sz="2400" dirty="0">
              <a:solidFill>
                <a:srgbClr val="5E94C2"/>
              </a:solidFill>
            </a:endParaRPr>
          </a:p>
        </p:txBody>
      </p:sp>
      <p:pic>
        <p:nvPicPr>
          <p:cNvPr id="8" name="Picture 2" descr="woman in green crew neck shirt holding red lollipop">
            <a:extLst>
              <a:ext uri="{FF2B5EF4-FFF2-40B4-BE49-F238E27FC236}">
                <a16:creationId xmlns:a16="http://schemas.microsoft.com/office/drawing/2014/main" id="{A104E0FE-D3A7-F841-9055-388B0F72A7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55" r="19656" b="1"/>
          <a:stretch/>
        </p:blipFill>
        <p:spPr bwMode="auto">
          <a:xfrm>
            <a:off x="2107096" y="3810461"/>
            <a:ext cx="1758351" cy="262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906563"/>
            <a:ext cx="5975220" cy="3785652"/>
          </a:xfrm>
          <a:prstGeom prst="rect">
            <a:avLst/>
          </a:prstGeom>
          <a:noFill/>
        </p:spPr>
        <p:txBody>
          <a:bodyPr wrap="square">
            <a:spAutoFit/>
          </a:bodyPr>
          <a:lstStyle/>
          <a:p>
            <a:pPr algn="r"/>
            <a:r>
              <a:rPr lang="en-GB" sz="2400" dirty="0"/>
              <a:t>Over time we do the things Christ does because they become things we want to do, and the natural choices we make will be to do what He would do if He were in our situation, in the strength that He gives. </a:t>
            </a:r>
            <a:endParaRPr lang="en-GB" sz="2400" dirty="0">
              <a:solidFill>
                <a:srgbClr val="002060"/>
              </a:solidFill>
            </a:endParaRPr>
          </a:p>
          <a:p>
            <a:pPr algn="r"/>
            <a:endParaRPr lang="en-GB" sz="2400" dirty="0">
              <a:solidFill>
                <a:srgbClr val="002060"/>
              </a:solidFill>
            </a:endParaRPr>
          </a:p>
          <a:p>
            <a:pPr algn="r"/>
            <a:r>
              <a:rPr lang="en-GB" sz="2400" dirty="0">
                <a:solidFill>
                  <a:srgbClr val="5E94C2"/>
                </a:solidFill>
              </a:rPr>
              <a:t>Daily discipleship is gradually becoming the kind of person who will naturally live a life like the Master.</a:t>
            </a:r>
          </a:p>
          <a:p>
            <a:pPr algn="r"/>
            <a:r>
              <a:rPr lang="en-GB" sz="2400" dirty="0">
                <a:solidFill>
                  <a:srgbClr val="002060"/>
                </a:solidFill>
              </a:rPr>
              <a:t> </a:t>
            </a:r>
          </a:p>
        </p:txBody>
      </p:sp>
      <p:pic>
        <p:nvPicPr>
          <p:cNvPr id="8" name="Picture 2" descr="Christ painting">
            <a:extLst>
              <a:ext uri="{FF2B5EF4-FFF2-40B4-BE49-F238E27FC236}">
                <a16:creationId xmlns:a16="http://schemas.microsoft.com/office/drawing/2014/main" id="{CD0A54C1-6BEB-1145-925A-8AA4A6EF40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19" r="29098"/>
          <a:stretch/>
        </p:blipFill>
        <p:spPr bwMode="auto">
          <a:xfrm>
            <a:off x="679463" y="1906563"/>
            <a:ext cx="4581650" cy="4157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706025"/>
            <a:ext cx="11248374" cy="2123658"/>
          </a:xfrm>
          <a:prstGeom prst="rect">
            <a:avLst/>
          </a:prstGeom>
          <a:noFill/>
        </p:spPr>
        <p:txBody>
          <a:bodyPr wrap="square">
            <a:spAutoFit/>
          </a:bodyPr>
          <a:lstStyle/>
          <a:p>
            <a:pPr algn="ctr"/>
            <a:r>
              <a:rPr lang="en-GB" sz="6600" b="1" dirty="0">
                <a:solidFill>
                  <a:srgbClr val="002060"/>
                </a:solidFill>
              </a:rPr>
              <a:t>How does this change happen?</a:t>
            </a:r>
          </a:p>
        </p:txBody>
      </p:sp>
    </p:spTree>
    <p:extLst>
      <p:ext uri="{BB962C8B-B14F-4D97-AF65-F5344CB8AC3E}">
        <p14:creationId xmlns:p14="http://schemas.microsoft.com/office/powerpoint/2010/main" val="359234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2062103"/>
          </a:xfrm>
          <a:prstGeom prst="rect">
            <a:avLst/>
          </a:prstGeom>
          <a:noFill/>
        </p:spPr>
        <p:txBody>
          <a:bodyPr wrap="square">
            <a:spAutoFit/>
          </a:bodyPr>
          <a:lstStyle/>
          <a:p>
            <a:r>
              <a:rPr lang="en-GB" sz="3200" dirty="0"/>
              <a:t>For the deeper patterns of our personalities to change we need a power beyond ourselves. </a:t>
            </a:r>
          </a:p>
          <a:p>
            <a:endParaRPr lang="en-GB" sz="3200" dirty="0"/>
          </a:p>
        </p:txBody>
      </p:sp>
      <p:sp>
        <p:nvSpPr>
          <p:cNvPr id="8" name="TextBox 7">
            <a:extLst>
              <a:ext uri="{FF2B5EF4-FFF2-40B4-BE49-F238E27FC236}">
                <a16:creationId xmlns:a16="http://schemas.microsoft.com/office/drawing/2014/main" id="{8FEBDDA0-986F-4264-85B2-4DE2BBBD3113}"/>
              </a:ext>
            </a:extLst>
          </p:cNvPr>
          <p:cNvSpPr txBox="1"/>
          <p:nvPr/>
        </p:nvSpPr>
        <p:spPr>
          <a:xfrm>
            <a:off x="683263" y="4610474"/>
            <a:ext cx="6093912" cy="1569660"/>
          </a:xfrm>
          <a:prstGeom prst="rect">
            <a:avLst/>
          </a:prstGeom>
          <a:noFill/>
        </p:spPr>
        <p:txBody>
          <a:bodyPr wrap="square">
            <a:spAutoFit/>
          </a:bodyPr>
          <a:lstStyle/>
          <a:p>
            <a:r>
              <a:rPr lang="en-GB" sz="3200" dirty="0">
                <a:solidFill>
                  <a:srgbClr val="5E94C2"/>
                </a:solidFill>
              </a:rPr>
              <a:t>Genuine change is a lifelong journey of letting God transform us.</a:t>
            </a:r>
          </a:p>
        </p:txBody>
      </p:sp>
      <p:pic>
        <p:nvPicPr>
          <p:cNvPr id="10" name="Picture 2" descr="The 12 Steps">
            <a:extLst>
              <a:ext uri="{FF2B5EF4-FFF2-40B4-BE49-F238E27FC236}">
                <a16:creationId xmlns:a16="http://schemas.microsoft.com/office/drawing/2014/main" id="{046C56C0-1E6E-3A47-8D5C-31993457BA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05920" y="1302396"/>
            <a:ext cx="3841219" cy="487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35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675431" y="1335060"/>
            <a:ext cx="6097712" cy="3785652"/>
          </a:xfrm>
          <a:prstGeom prst="rect">
            <a:avLst/>
          </a:prstGeom>
          <a:noFill/>
        </p:spPr>
        <p:txBody>
          <a:bodyPr wrap="square">
            <a:spAutoFit/>
          </a:bodyPr>
          <a:lstStyle/>
          <a:p>
            <a:pPr lvl="0">
              <a:defRPr/>
            </a:pPr>
            <a:r>
              <a:rPr lang="en-GB" sz="2400" b="1" dirty="0"/>
              <a:t>Our minds are renewed</a:t>
            </a:r>
            <a:r>
              <a:rPr lang="en-GB" sz="2400" dirty="0"/>
              <a:t> so we see the world and people more and more as God sees them. </a:t>
            </a:r>
          </a:p>
          <a:p>
            <a:pPr lvl="0">
              <a:defRPr/>
            </a:pPr>
            <a:endParaRPr lang="en-GB" sz="2400" b="1" dirty="0"/>
          </a:p>
          <a:p>
            <a:pPr lvl="0">
              <a:defRPr/>
            </a:pPr>
            <a:r>
              <a:rPr lang="en-GB" sz="2400" b="1" dirty="0"/>
              <a:t>Our innermost selves (hearts) are changed</a:t>
            </a:r>
            <a:r>
              <a:rPr lang="en-GB" sz="2400" dirty="0"/>
              <a:t> by allowing God’s Holy Spirit to change us from the inside out. </a:t>
            </a:r>
          </a:p>
          <a:p>
            <a:pPr lvl="0">
              <a:defRPr/>
            </a:pPr>
            <a:endParaRPr lang="en-GB" sz="2400" dirty="0"/>
          </a:p>
          <a:p>
            <a:pPr algn="r"/>
            <a:r>
              <a:rPr lang="en-GB" sz="2400" dirty="0">
                <a:solidFill>
                  <a:srgbClr val="002060"/>
                </a:solidFill>
              </a:rPr>
              <a:t> </a:t>
            </a:r>
          </a:p>
          <a:p>
            <a:pPr algn="r"/>
            <a:r>
              <a:rPr lang="en-GB" sz="2400" dirty="0">
                <a:solidFill>
                  <a:srgbClr val="002060"/>
                </a:solidFill>
              </a:rPr>
              <a:t> </a:t>
            </a:r>
          </a:p>
        </p:txBody>
      </p:sp>
      <p:sp>
        <p:nvSpPr>
          <p:cNvPr id="2" name="Rectangle 1">
            <a:extLst>
              <a:ext uri="{FF2B5EF4-FFF2-40B4-BE49-F238E27FC236}">
                <a16:creationId xmlns:a16="http://schemas.microsoft.com/office/drawing/2014/main" id="{8B7B48F9-0583-F345-9BAF-B037C97B1B3B}"/>
              </a:ext>
            </a:extLst>
          </p:cNvPr>
          <p:cNvSpPr/>
          <p:nvPr/>
        </p:nvSpPr>
        <p:spPr>
          <a:xfrm>
            <a:off x="5677143" y="4167663"/>
            <a:ext cx="6096000" cy="2308324"/>
          </a:xfrm>
          <a:prstGeom prst="rect">
            <a:avLst/>
          </a:prstGeom>
        </p:spPr>
        <p:txBody>
          <a:bodyPr>
            <a:spAutoFit/>
          </a:bodyPr>
          <a:lstStyle/>
          <a:p>
            <a:pPr lvl="0">
              <a:defRPr/>
            </a:pPr>
            <a:r>
              <a:rPr lang="en-GB" sz="2400" dirty="0">
                <a:solidFill>
                  <a:srgbClr val="5E94C2"/>
                </a:solidFill>
              </a:rPr>
              <a:t>Habits and practices are about giving space in our lives for God’s Holy Spirit to shape our minds and our innermost desires, so that over time our natural expression comes to be the deeds of Christ done in the power of Christ.  </a:t>
            </a:r>
          </a:p>
        </p:txBody>
      </p:sp>
      <p:pic>
        <p:nvPicPr>
          <p:cNvPr id="8" name="Picture 7">
            <a:extLst>
              <a:ext uri="{FF2B5EF4-FFF2-40B4-BE49-F238E27FC236}">
                <a16:creationId xmlns:a16="http://schemas.microsoft.com/office/drawing/2014/main" id="{EA03AEC3-7F09-9A4A-B3AF-0E1A42FF4C14}"/>
              </a:ext>
            </a:extLst>
          </p:cNvPr>
          <p:cNvPicPr>
            <a:picLocks noChangeAspect="1"/>
          </p:cNvPicPr>
          <p:nvPr/>
        </p:nvPicPr>
        <p:blipFill rotWithShape="1">
          <a:blip r:embed="rId4">
            <a:alphaModFix amt="50000"/>
          </a:blip>
          <a:srcRect r="2" b="1244"/>
          <a:stretch/>
        </p:blipFill>
        <p:spPr>
          <a:xfrm>
            <a:off x="0" y="-375838"/>
            <a:ext cx="5353878" cy="7921121"/>
          </a:xfrm>
          <a:prstGeom prst="rect">
            <a:avLst/>
          </a:prstGeom>
        </p:spPr>
      </p:pic>
    </p:spTree>
    <p:extLst>
      <p:ext uri="{BB962C8B-B14F-4D97-AF65-F5344CB8AC3E}">
        <p14:creationId xmlns:p14="http://schemas.microsoft.com/office/powerpoint/2010/main" val="263607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6387</Words>
  <Application>Microsoft Office PowerPoint</Application>
  <PresentationFormat>Widescreen</PresentationFormat>
  <Paragraphs>305</Paragraphs>
  <Slides>41</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Bookman Old Style</vt:lpstr>
      <vt:lpstr>Calibri</vt:lpstr>
      <vt:lpstr>Lato</vt:lpstr>
      <vt:lpstr>Lato Black</vt:lpstr>
      <vt:lpstr>Liberation Serif</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76</cp:revision>
  <dcterms:created xsi:type="dcterms:W3CDTF">2020-06-24T10:38:54Z</dcterms:created>
  <dcterms:modified xsi:type="dcterms:W3CDTF">2021-11-02T20:32:11Z</dcterms:modified>
</cp:coreProperties>
</file>