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8"/>
  </p:notesMasterIdLst>
  <p:sldIdLst>
    <p:sldId id="273" r:id="rId4"/>
    <p:sldId id="272" r:id="rId5"/>
    <p:sldId id="276" r:id="rId6"/>
    <p:sldId id="28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30"/>
    <a:srgbClr val="143F72"/>
    <a:srgbClr val="969ACC"/>
    <a:srgbClr val="100B7A"/>
    <a:srgbClr val="E24B8A"/>
    <a:srgbClr val="96C353"/>
    <a:srgbClr val="9669A9"/>
    <a:srgbClr val="FFFFFF"/>
    <a:srgbClr val="5E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328" autoAdjust="0"/>
  </p:normalViewPr>
  <p:slideViewPr>
    <p:cSldViewPr snapToGrid="0" snapToObjects="1">
      <p:cViewPr varScale="1">
        <p:scale>
          <a:sx n="51" d="100"/>
          <a:sy n="51" d="100"/>
        </p:scale>
        <p:origin x="1232" y="40"/>
      </p:cViewPr>
      <p:guideLst/>
    </p:cSldViewPr>
  </p:slid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118487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99251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427263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1/12/2022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1/12/2022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1/12/2022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7086672" cy="3539430"/>
          </a:xfrm>
          <a:prstGeom prst="rect">
            <a:avLst/>
          </a:prstGeom>
          <a:noFill/>
        </p:spPr>
        <p:txBody>
          <a:bodyPr wrap="square">
            <a:spAutoFit/>
          </a:bodyPr>
          <a:lstStyle/>
          <a:p>
            <a:r>
              <a:rPr lang="en-GB" sz="3200" dirty="0">
                <a:solidFill>
                  <a:srgbClr val="FAB930"/>
                </a:solidFill>
              </a:rPr>
              <a:t>Lord, let me seek you in desiring you, </a:t>
            </a:r>
          </a:p>
          <a:p>
            <a:r>
              <a:rPr lang="en-GB" sz="3200" dirty="0">
                <a:solidFill>
                  <a:srgbClr val="FAB930"/>
                </a:solidFill>
              </a:rPr>
              <a:t>And desire you in seeking you.  </a:t>
            </a:r>
          </a:p>
          <a:p>
            <a:r>
              <a:rPr lang="en-GB" sz="3200" dirty="0">
                <a:solidFill>
                  <a:srgbClr val="FAB930"/>
                </a:solidFill>
              </a:rPr>
              <a:t>Let me find you by loving you, </a:t>
            </a:r>
          </a:p>
          <a:p>
            <a:r>
              <a:rPr lang="en-GB" sz="3200" dirty="0">
                <a:solidFill>
                  <a:srgbClr val="FAB930"/>
                </a:solidFill>
              </a:rPr>
              <a:t>And love you in finding you. </a:t>
            </a:r>
          </a:p>
          <a:p>
            <a:r>
              <a:rPr lang="en-GB" sz="3200" dirty="0">
                <a:solidFill>
                  <a:srgbClr val="FAB930"/>
                </a:solidFill>
              </a:rPr>
              <a:t>Amen</a:t>
            </a:r>
          </a:p>
          <a:p>
            <a:endParaRPr lang="en-GB" sz="3200" dirty="0">
              <a:solidFill>
                <a:srgbClr val="FAB930"/>
              </a:solidFill>
            </a:endParaRPr>
          </a:p>
          <a:p>
            <a:r>
              <a:rPr lang="en-GB" sz="3200" dirty="0">
                <a:solidFill>
                  <a:srgbClr val="FAB930"/>
                </a:solidFill>
              </a:rPr>
              <a:t>Anselm</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9781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3" y="1609533"/>
            <a:ext cx="6197326" cy="523220"/>
          </a:xfrm>
          <a:prstGeom prst="rect">
            <a:avLst/>
          </a:prstGeom>
          <a:noFill/>
        </p:spPr>
        <p:txBody>
          <a:bodyPr wrap="square">
            <a:spAutoFit/>
          </a:bodyPr>
          <a:lstStyle/>
          <a:p>
            <a:r>
              <a:rPr lang="en-GB" sz="2800" dirty="0">
                <a:solidFill>
                  <a:srgbClr val="002060"/>
                </a:solidFill>
              </a:rPr>
              <a:t>AIMS OF TONIGHT’S SESSION (1)</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3" y="2407226"/>
            <a:ext cx="7820983" cy="4493538"/>
          </a:xfrm>
          <a:prstGeom prst="rect">
            <a:avLst/>
          </a:prstGeom>
          <a:noFill/>
        </p:spPr>
        <p:txBody>
          <a:bodyPr wrap="square">
            <a:spAutoFit/>
          </a:bodyPr>
          <a:lstStyle/>
          <a:p>
            <a:pPr marL="342900" indent="-342900">
              <a:buFont typeface="Arial" panose="020B0604020202020204" pitchFamily="34" charset="0"/>
              <a:buChar char="•"/>
            </a:pPr>
            <a:r>
              <a:rPr lang="en-GB" sz="2200" dirty="0">
                <a:solidFill>
                  <a:srgbClr val="FAB930"/>
                </a:solidFill>
              </a:rPr>
              <a:t>To understand why imitating Christ is at the heart of discipleship.</a:t>
            </a:r>
          </a:p>
          <a:p>
            <a:pPr marL="342900" indent="-342900">
              <a:buFont typeface="Arial" panose="020B0604020202020204" pitchFamily="34" charset="0"/>
              <a:buChar char="•"/>
            </a:pPr>
            <a:r>
              <a:rPr lang="en-GB" sz="2200" dirty="0">
                <a:solidFill>
                  <a:srgbClr val="FAB930"/>
                </a:solidFill>
              </a:rPr>
              <a:t>To have a sense of all four gospels and the different perspectives they offer. </a:t>
            </a:r>
          </a:p>
          <a:p>
            <a:pPr marL="342900" indent="-342900">
              <a:buFont typeface="Arial" panose="020B0604020202020204" pitchFamily="34" charset="0"/>
              <a:buChar char="•"/>
            </a:pPr>
            <a:r>
              <a:rPr lang="en-GB" sz="2200" dirty="0">
                <a:solidFill>
                  <a:srgbClr val="FAB930"/>
                </a:solidFill>
              </a:rPr>
              <a:t>To understand how Jesus reveals the character of God, and the significance of Him being fully God and fully human.</a:t>
            </a:r>
          </a:p>
          <a:p>
            <a:pPr marL="342900" indent="-342900">
              <a:buFont typeface="Arial" panose="020B0604020202020204" pitchFamily="34" charset="0"/>
              <a:buChar char="•"/>
            </a:pPr>
            <a:r>
              <a:rPr lang="en-GB" sz="2200" dirty="0">
                <a:solidFill>
                  <a:srgbClr val="FAB930"/>
                </a:solidFill>
              </a:rPr>
              <a:t>To understand how Jesus fulfils the story of the Old Testament.</a:t>
            </a:r>
          </a:p>
          <a:p>
            <a:pPr marL="342900" indent="-342900">
              <a:buFont typeface="Arial" panose="020B0604020202020204" pitchFamily="34" charset="0"/>
              <a:buChar char="•"/>
            </a:pPr>
            <a:r>
              <a:rPr lang="en-GB" sz="2200" dirty="0">
                <a:solidFill>
                  <a:srgbClr val="FAB930"/>
                </a:solidFill>
              </a:rPr>
              <a:t>To understand the nature of God’s kingdom and how that shapes us in becoming like Christ.</a:t>
            </a:r>
          </a:p>
          <a:p>
            <a:pPr marL="342900" indent="-342900">
              <a:buFont typeface="Arial" panose="020B0604020202020204" pitchFamily="34" charset="0"/>
              <a:buChar char="•"/>
            </a:pPr>
            <a:r>
              <a:rPr lang="en-GB" sz="2200">
                <a:solidFill>
                  <a:srgbClr val="FAB930"/>
                </a:solidFill>
              </a:rPr>
              <a:t>To reflect </a:t>
            </a:r>
            <a:r>
              <a:rPr lang="en-GB" sz="2200" dirty="0">
                <a:solidFill>
                  <a:srgbClr val="FAB930"/>
                </a:solidFill>
              </a:rPr>
              <a:t>on the pattern of Jesus’ relationships and how that shapes a spiritually healthy life.</a:t>
            </a:r>
          </a:p>
          <a:p>
            <a:pPr marL="342900" indent="-342900">
              <a:buFont typeface="Arial" panose="020B0604020202020204" pitchFamily="34" charset="0"/>
              <a:buChar char="•"/>
            </a:pPr>
            <a:endParaRPr lang="en-GB" sz="2200" dirty="0">
              <a:solidFill>
                <a:srgbClr val="FAB930"/>
              </a:solidFill>
            </a:endParaRPr>
          </a:p>
        </p:txBody>
      </p:sp>
      <p:pic>
        <p:nvPicPr>
          <p:cNvPr id="1026" name="Picture 2">
            <a:extLst>
              <a:ext uri="{FF2B5EF4-FFF2-40B4-BE49-F238E27FC236}">
                <a16:creationId xmlns:a16="http://schemas.microsoft.com/office/drawing/2014/main" id="{C55E5062-F2E0-4BD8-8F42-32A250DB199A}"/>
              </a:ext>
            </a:extLst>
          </p:cNvPr>
          <p:cNvPicPr>
            <a:picLocks noChangeAspect="1" noChangeArrowheads="1"/>
          </p:cNvPicPr>
          <p:nvPr/>
        </p:nvPicPr>
        <p:blipFill>
          <a:blip r:embed="rId3"/>
          <a:srcRect/>
          <a:stretch/>
        </p:blipFill>
        <p:spPr bwMode="auto">
          <a:xfrm>
            <a:off x="8931954" y="2323346"/>
            <a:ext cx="2579687" cy="3869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C5E941-1F7B-4F83-85B5-B7694DEA66F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6EE829E-7B52-462F-B0BE-4ECE76AB32D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046988"/>
          </a:xfrm>
          <a:prstGeom prst="rect">
            <a:avLst/>
          </a:prstGeom>
          <a:noFill/>
        </p:spPr>
        <p:txBody>
          <a:bodyPr wrap="square">
            <a:spAutoFit/>
          </a:bodyPr>
          <a:lstStyle/>
          <a:p>
            <a:r>
              <a:rPr lang="en-GB" sz="2400" dirty="0">
                <a:solidFill>
                  <a:srgbClr val="FAB930"/>
                </a:solidFill>
              </a:rPr>
              <a:t>Colossians 1: 15-17:  The Son is the image of the invisible God, the firstborn over all creation. For in him all things were created: things in heaven and on earth, visible and invisible, whether thrones or powers or rulers or authorities; all things have been created through him and for him.  He is before all things, and in him all things hold together. </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731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785652"/>
          </a:xfrm>
          <a:prstGeom prst="rect">
            <a:avLst/>
          </a:prstGeom>
          <a:noFill/>
        </p:spPr>
        <p:txBody>
          <a:bodyPr wrap="square">
            <a:spAutoFit/>
          </a:bodyPr>
          <a:lstStyle/>
          <a:p>
            <a:r>
              <a:rPr lang="en-GB" sz="2400" dirty="0">
                <a:solidFill>
                  <a:srgbClr val="FAB930"/>
                </a:solidFill>
              </a:rPr>
              <a:t>If Christ is with me, whom shall I fear? Though the waves and the sea and the anger of princes are roused against me, they are less to me than a spider’s web. For I always say “Lord, your will be done”; not what this fellow or that would have me do, but what you want me to do. That is my strong tower, my immovable rock, my staff that never gives way. </a:t>
            </a:r>
          </a:p>
          <a:p>
            <a:endParaRPr lang="en-GB" sz="2400" dirty="0">
              <a:solidFill>
                <a:srgbClr val="FAB930"/>
              </a:solidFill>
            </a:endParaRPr>
          </a:p>
          <a:p>
            <a:r>
              <a:rPr lang="en-GB" sz="2400" dirty="0">
                <a:solidFill>
                  <a:srgbClr val="FAB930"/>
                </a:solidFill>
              </a:rPr>
              <a:t>John Chrysostom.</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4430444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2034</TotalTime>
  <Words>337</Words>
  <Application>Microsoft Office PowerPoint</Application>
  <PresentationFormat>Widescreen</PresentationFormat>
  <Paragraphs>33</Paragraphs>
  <Slides>4</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vt:i4>
      </vt:variant>
    </vt:vector>
  </HeadingPairs>
  <TitlesOfParts>
    <vt:vector size="11"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84</cp:revision>
  <dcterms:created xsi:type="dcterms:W3CDTF">2020-06-24T10:38:54Z</dcterms:created>
  <dcterms:modified xsi:type="dcterms:W3CDTF">2022-01-12T09:39:44Z</dcterms:modified>
</cp:coreProperties>
</file>