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13"/>
  </p:notesMasterIdLst>
  <p:sldIdLst>
    <p:sldId id="273" r:id="rId4"/>
    <p:sldId id="286" r:id="rId5"/>
    <p:sldId id="287" r:id="rId6"/>
    <p:sldId id="288" r:id="rId7"/>
    <p:sldId id="272" r:id="rId8"/>
    <p:sldId id="278" r:id="rId9"/>
    <p:sldId id="282" r:id="rId10"/>
    <p:sldId id="281"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930"/>
    <a:srgbClr val="143F72"/>
    <a:srgbClr val="969ACC"/>
    <a:srgbClr val="100B7A"/>
    <a:srgbClr val="E24B8A"/>
    <a:srgbClr val="96C353"/>
    <a:srgbClr val="9669A9"/>
    <a:srgbClr val="FFFFFF"/>
    <a:srgbClr val="5E9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7328" autoAdjust="0"/>
  </p:normalViewPr>
  <p:slideViewPr>
    <p:cSldViewPr snapToGrid="0" snapToObjects="1">
      <p:cViewPr varScale="1">
        <p:scale>
          <a:sx n="51" d="100"/>
          <a:sy n="51" d="100"/>
        </p:scale>
        <p:origin x="1232" y="40"/>
      </p:cViewPr>
      <p:guideLst/>
    </p:cSldViewPr>
  </p:slideViewPr>
  <p:notesTextViewPr>
    <p:cViewPr>
      <p:scale>
        <a:sx n="1" d="1"/>
        <a:sy n="1" d="1"/>
      </p:scale>
      <p:origin x="0" y="0"/>
    </p:cViewPr>
  </p:notesTextViewPr>
  <p:sorterViewPr>
    <p:cViewPr>
      <p:scale>
        <a:sx n="56" d="100"/>
        <a:sy n="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118487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329269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7094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209347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224782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2726571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2419064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99251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1/17/2022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1/17/2022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1/17/2022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1/17/2022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4031873"/>
          </a:xfrm>
          <a:prstGeom prst="rect">
            <a:avLst/>
          </a:prstGeom>
          <a:noFill/>
        </p:spPr>
        <p:txBody>
          <a:bodyPr wrap="square">
            <a:spAutoFit/>
          </a:bodyPr>
          <a:lstStyle/>
          <a:p>
            <a:r>
              <a:rPr lang="en-GB" sz="3200" dirty="0">
                <a:solidFill>
                  <a:srgbClr val="FAB930"/>
                </a:solidFill>
              </a:rPr>
              <a:t>John 3:16-17:  16 For God so loved the world that he gave his one and only Son, that whoever believes in him shall not perish but have eternal life. 17 For God did not send his Son into the world to condemn the world, but to save the world through him. </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9781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3785652"/>
          </a:xfrm>
          <a:prstGeom prst="rect">
            <a:avLst/>
          </a:prstGeom>
          <a:noFill/>
        </p:spPr>
        <p:txBody>
          <a:bodyPr wrap="square">
            <a:spAutoFit/>
          </a:bodyPr>
          <a:lstStyle/>
          <a:p>
            <a:r>
              <a:rPr lang="en-GB" sz="2000" dirty="0">
                <a:solidFill>
                  <a:srgbClr val="FAB930"/>
                </a:solidFill>
              </a:rPr>
              <a:t>We pray for strength to follow Jesus. Saviour, we hear your call.  </a:t>
            </a:r>
          </a:p>
          <a:p>
            <a:r>
              <a:rPr lang="en-GB" sz="2000" b="1" dirty="0">
                <a:solidFill>
                  <a:srgbClr val="FAB930"/>
                </a:solidFill>
              </a:rPr>
              <a:t>Help us to follow. </a:t>
            </a:r>
          </a:p>
          <a:p>
            <a:endParaRPr lang="en-GB" sz="2000" dirty="0">
              <a:solidFill>
                <a:srgbClr val="FAB930"/>
              </a:solidFill>
            </a:endParaRPr>
          </a:p>
          <a:p>
            <a:r>
              <a:rPr lang="en-GB" sz="2000" dirty="0">
                <a:solidFill>
                  <a:srgbClr val="FAB930"/>
                </a:solidFill>
              </a:rPr>
              <a:t>Jesus said: ‘Happy are the humble; they will receive what God has promised.’ Saviour, we hear your call.  </a:t>
            </a:r>
            <a:r>
              <a:rPr lang="en-GB" sz="2000" b="1" dirty="0">
                <a:solidFill>
                  <a:srgbClr val="FAB930"/>
                </a:solidFill>
              </a:rPr>
              <a:t>Help us to follow. </a:t>
            </a:r>
          </a:p>
          <a:p>
            <a:endParaRPr lang="en-GB" sz="2000" dirty="0">
              <a:solidFill>
                <a:srgbClr val="FAB930"/>
              </a:solidFill>
            </a:endParaRPr>
          </a:p>
          <a:p>
            <a:r>
              <a:rPr lang="en-GB" sz="2000" dirty="0">
                <a:solidFill>
                  <a:srgbClr val="FAB930"/>
                </a:solidFill>
              </a:rPr>
              <a:t>Jesus said: ‘Be merciful as your Father is merciful; love your enemies and do good to them.’ Saviour, we hear your call.  </a:t>
            </a:r>
          </a:p>
          <a:p>
            <a:r>
              <a:rPr lang="en-GB" sz="2000" b="1" dirty="0">
                <a:solidFill>
                  <a:srgbClr val="FAB930"/>
                </a:solidFill>
              </a:rPr>
              <a:t>Help us to follow. </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3274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2862322"/>
          </a:xfrm>
          <a:prstGeom prst="rect">
            <a:avLst/>
          </a:prstGeom>
          <a:noFill/>
        </p:spPr>
        <p:txBody>
          <a:bodyPr wrap="square">
            <a:spAutoFit/>
          </a:bodyPr>
          <a:lstStyle/>
          <a:p>
            <a:r>
              <a:rPr lang="en-GB" sz="2000" dirty="0">
                <a:solidFill>
                  <a:srgbClr val="FAB930"/>
                </a:solidFill>
              </a:rPr>
              <a:t>Jesus said: ‘Love one another, as I love you; there is no greater love than this, to lay down your life for your friends.’ Saviour, we hear your call.  </a:t>
            </a:r>
          </a:p>
          <a:p>
            <a:r>
              <a:rPr lang="en-GB" sz="2000" b="1" dirty="0">
                <a:solidFill>
                  <a:srgbClr val="FAB930"/>
                </a:solidFill>
              </a:rPr>
              <a:t>Help us to follow. </a:t>
            </a:r>
          </a:p>
          <a:p>
            <a:endParaRPr lang="en-GB" sz="2000" dirty="0">
              <a:solidFill>
                <a:srgbClr val="FAB930"/>
              </a:solidFill>
            </a:endParaRPr>
          </a:p>
          <a:p>
            <a:r>
              <a:rPr lang="en-GB" sz="2000" dirty="0">
                <a:solidFill>
                  <a:srgbClr val="FAB930"/>
                </a:solidFill>
              </a:rPr>
              <a:t>Jesus said: ‘Go to people everywhere and make them my disciples, and I will be with you always, to the end of time.’ Saviour, we hear your call.  </a:t>
            </a:r>
          </a:p>
          <a:p>
            <a:r>
              <a:rPr lang="en-GB" sz="2000" b="1" dirty="0">
                <a:solidFill>
                  <a:srgbClr val="FAB930"/>
                </a:solidFill>
              </a:rPr>
              <a:t>Help us to follow. </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269090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OPENING WORSHIP</a:t>
            </a:r>
          </a:p>
        </p:txBody>
      </p:sp>
      <p:sp>
        <p:nvSpPr>
          <p:cNvPr id="9" name="TextBox 8">
            <a:extLst>
              <a:ext uri="{FF2B5EF4-FFF2-40B4-BE49-F238E27FC236}">
                <a16:creationId xmlns:a16="http://schemas.microsoft.com/office/drawing/2014/main" id="{03C9DAC4-BB69-4DBD-BBEB-CBBE4AA3BC93}"/>
              </a:ext>
            </a:extLst>
          </p:cNvPr>
          <p:cNvSpPr txBox="1"/>
          <p:nvPr/>
        </p:nvSpPr>
        <p:spPr>
          <a:xfrm>
            <a:off x="328736" y="2510637"/>
            <a:ext cx="6348109" cy="2554545"/>
          </a:xfrm>
          <a:prstGeom prst="rect">
            <a:avLst/>
          </a:prstGeom>
          <a:noFill/>
        </p:spPr>
        <p:txBody>
          <a:bodyPr wrap="square">
            <a:spAutoFit/>
          </a:bodyPr>
          <a:lstStyle/>
          <a:p>
            <a:r>
              <a:rPr lang="en-GB" sz="3200" dirty="0">
                <a:solidFill>
                  <a:srgbClr val="FAB930"/>
                </a:solidFill>
              </a:rPr>
              <a:t>God of mercy, you know us and love us and hear our prayer. Keep us in the eternal fellowship of Jesus Christ our Saviour.   </a:t>
            </a:r>
          </a:p>
          <a:p>
            <a:r>
              <a:rPr lang="en-GB" sz="3200" b="1" dirty="0">
                <a:solidFill>
                  <a:srgbClr val="FAB930"/>
                </a:solidFill>
              </a:rPr>
              <a:t>Amen.</a:t>
            </a:r>
          </a:p>
        </p:txBody>
      </p:sp>
      <p:pic>
        <p:nvPicPr>
          <p:cNvPr id="8" name="Picture 7" descr="Icon&#10;&#10;Description automatically generated">
            <a:extLst>
              <a:ext uri="{FF2B5EF4-FFF2-40B4-BE49-F238E27FC236}">
                <a16:creationId xmlns:a16="http://schemas.microsoft.com/office/drawing/2014/main" id="{D6B02546-D1BF-41BF-9291-B98A73FC596E}"/>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close up of a logo&#10;&#10;Description automatically generated">
            <a:extLst>
              <a:ext uri="{FF2B5EF4-FFF2-40B4-BE49-F238E27FC236}">
                <a16:creationId xmlns:a16="http://schemas.microsoft.com/office/drawing/2014/main" id="{1B0D6E48-CD96-409D-9CC5-C1A94E6AA215}"/>
              </a:ext>
            </a:extLst>
          </p:cNvPr>
          <p:cNvPicPr>
            <a:picLocks noChangeAspect="1"/>
          </p:cNvPicPr>
          <p:nvPr/>
        </p:nvPicPr>
        <p:blipFill>
          <a:blip r:embed="rId4">
            <a:alphaModFix amt="50000"/>
          </a:blip>
          <a:stretch>
            <a:fillRect/>
          </a:stretch>
        </p:blipFill>
        <p:spPr>
          <a:xfrm>
            <a:off x="7048500" y="-57787"/>
            <a:ext cx="5143500" cy="6858000"/>
          </a:xfrm>
          <a:prstGeom prst="rect">
            <a:avLst/>
          </a:prstGeom>
        </p:spPr>
      </p:pic>
    </p:spTree>
    <p:extLst>
      <p:ext uri="{BB962C8B-B14F-4D97-AF65-F5344CB8AC3E}">
        <p14:creationId xmlns:p14="http://schemas.microsoft.com/office/powerpoint/2010/main" val="35298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3" y="1609533"/>
            <a:ext cx="6197326" cy="523220"/>
          </a:xfrm>
          <a:prstGeom prst="rect">
            <a:avLst/>
          </a:prstGeom>
          <a:noFill/>
        </p:spPr>
        <p:txBody>
          <a:bodyPr wrap="square">
            <a:spAutoFit/>
          </a:bodyPr>
          <a:lstStyle/>
          <a:p>
            <a:r>
              <a:rPr lang="en-GB" sz="2800" dirty="0">
                <a:solidFill>
                  <a:srgbClr val="002060"/>
                </a:solidFill>
              </a:rPr>
              <a:t>AIMS OF TONIGHT’S SESSION (2)</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3" y="2407226"/>
            <a:ext cx="7820983" cy="3416320"/>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FAB930"/>
                </a:solidFill>
              </a:rPr>
              <a:t>To reflect on the meaning of God’s holiness and the reality of sin.</a:t>
            </a:r>
          </a:p>
          <a:p>
            <a:pPr marL="342900" indent="-342900">
              <a:buFont typeface="Arial" panose="020B0604020202020204" pitchFamily="34" charset="0"/>
              <a:buChar char="•"/>
            </a:pPr>
            <a:r>
              <a:rPr lang="en-GB" sz="2400" dirty="0">
                <a:solidFill>
                  <a:srgbClr val="FAB930"/>
                </a:solidFill>
              </a:rPr>
              <a:t>To understand the nature of salvation – personal and cosmic.</a:t>
            </a:r>
          </a:p>
          <a:p>
            <a:pPr marL="342900" indent="-342900">
              <a:buFont typeface="Arial" panose="020B0604020202020204" pitchFamily="34" charset="0"/>
              <a:buChar char="•"/>
            </a:pPr>
            <a:r>
              <a:rPr lang="en-GB" sz="2400" dirty="0">
                <a:solidFill>
                  <a:srgbClr val="FAB930"/>
                </a:solidFill>
              </a:rPr>
              <a:t>To understand how I receive salvation in my lived experience.</a:t>
            </a:r>
          </a:p>
          <a:p>
            <a:pPr marL="342900" indent="-342900">
              <a:buFont typeface="Arial" panose="020B0604020202020204" pitchFamily="34" charset="0"/>
              <a:buChar char="•"/>
            </a:pPr>
            <a:r>
              <a:rPr lang="en-GB" sz="2400" dirty="0">
                <a:solidFill>
                  <a:srgbClr val="FAB930"/>
                </a:solidFill>
              </a:rPr>
              <a:t>To understand how God is involved in the work of the cross.</a:t>
            </a:r>
          </a:p>
          <a:p>
            <a:pPr marL="342900" indent="-342900">
              <a:buFont typeface="Arial" panose="020B0604020202020204" pitchFamily="34" charset="0"/>
              <a:buChar char="•"/>
            </a:pPr>
            <a:r>
              <a:rPr lang="en-GB" sz="2400">
                <a:solidFill>
                  <a:srgbClr val="FAB930"/>
                </a:solidFill>
              </a:rPr>
              <a:t>To grow </a:t>
            </a:r>
            <a:r>
              <a:rPr lang="en-GB" sz="2400" dirty="0">
                <a:solidFill>
                  <a:srgbClr val="FAB930"/>
                </a:solidFill>
              </a:rPr>
              <a:t>in the practice of confession.</a:t>
            </a:r>
          </a:p>
        </p:txBody>
      </p:sp>
      <p:pic>
        <p:nvPicPr>
          <p:cNvPr id="1026" name="Picture 2">
            <a:extLst>
              <a:ext uri="{FF2B5EF4-FFF2-40B4-BE49-F238E27FC236}">
                <a16:creationId xmlns:a16="http://schemas.microsoft.com/office/drawing/2014/main" id="{C55E5062-F2E0-4BD8-8F42-32A250DB199A}"/>
              </a:ext>
            </a:extLst>
          </p:cNvPr>
          <p:cNvPicPr>
            <a:picLocks noChangeAspect="1" noChangeArrowheads="1"/>
          </p:cNvPicPr>
          <p:nvPr/>
        </p:nvPicPr>
        <p:blipFill>
          <a:blip r:embed="rId3"/>
          <a:srcRect/>
          <a:stretch/>
        </p:blipFill>
        <p:spPr bwMode="auto">
          <a:xfrm>
            <a:off x="8931954" y="2323346"/>
            <a:ext cx="2579687" cy="3869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C5E941-1F7B-4F83-85B5-B7694DEA66F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6EE829E-7B52-462F-B0BE-4ECE76AB32D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13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216539"/>
          </a:xfrm>
          <a:prstGeom prst="rect">
            <a:avLst/>
          </a:prstGeom>
          <a:noFill/>
        </p:spPr>
        <p:txBody>
          <a:bodyPr wrap="square">
            <a:spAutoFit/>
          </a:bodyPr>
          <a:lstStyle/>
          <a:p>
            <a:r>
              <a:rPr lang="en-GB" sz="2400" dirty="0">
                <a:solidFill>
                  <a:srgbClr val="FAB930"/>
                </a:solidFill>
              </a:rPr>
              <a:t>Luke 19</a:t>
            </a:r>
          </a:p>
          <a:p>
            <a:endParaRPr lang="en-GB" sz="2400" dirty="0">
              <a:solidFill>
                <a:srgbClr val="FAB930"/>
              </a:solidFill>
            </a:endParaRPr>
          </a:p>
          <a:p>
            <a:r>
              <a:rPr lang="en-GB" sz="2000" dirty="0">
                <a:solidFill>
                  <a:srgbClr val="FAB930"/>
                </a:solidFill>
              </a:rPr>
              <a:t>Jesus entered Jericho and was passing through. 2 A man was there by the name of Zacchaeus; he was a chief tax collector and was wealthy. 3 He wanted to see who Jesus was, but because he was short he could not see over the crowd. 4 So he ran ahead and climbed a sycamore-fig tree to see him, since Jesus was coming that way.  5 When Jesus reached the spot, he looked up and said to him, “Zacchaeus, come down immediately. I must stay at your house today.” 6 So he came down at once and welcomed him gladly.</a:t>
            </a:r>
          </a:p>
          <a:p>
            <a:endParaRPr lang="en-GB" sz="2000" dirty="0">
              <a:solidFill>
                <a:srgbClr val="FAB930"/>
              </a:solidFill>
            </a:endParaRP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2" descr="True stories at the Zacchaeus tree – Sanctuary">
            <a:extLst>
              <a:ext uri="{FF2B5EF4-FFF2-40B4-BE49-F238E27FC236}">
                <a16:creationId xmlns:a16="http://schemas.microsoft.com/office/drawing/2014/main" id="{B2DDF97C-3180-4B36-B20A-66F72498B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944" y="1500728"/>
            <a:ext cx="3984813" cy="474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PASSAGE</a:t>
            </a:r>
          </a:p>
        </p:txBody>
      </p:sp>
      <p:sp>
        <p:nvSpPr>
          <p:cNvPr id="8" name="TextBox 7">
            <a:extLst>
              <a:ext uri="{FF2B5EF4-FFF2-40B4-BE49-F238E27FC236}">
                <a16:creationId xmlns:a16="http://schemas.microsoft.com/office/drawing/2014/main" id="{72263A59-9DCB-4249-A2B2-D303DFB80CF9}"/>
              </a:ext>
            </a:extLst>
          </p:cNvPr>
          <p:cNvSpPr txBox="1"/>
          <p:nvPr/>
        </p:nvSpPr>
        <p:spPr>
          <a:xfrm>
            <a:off x="679464" y="2209084"/>
            <a:ext cx="6209851" cy="4216539"/>
          </a:xfrm>
          <a:prstGeom prst="rect">
            <a:avLst/>
          </a:prstGeom>
          <a:noFill/>
        </p:spPr>
        <p:txBody>
          <a:bodyPr wrap="square">
            <a:spAutoFit/>
          </a:bodyPr>
          <a:lstStyle/>
          <a:p>
            <a:r>
              <a:rPr lang="en-GB" sz="2400" dirty="0">
                <a:solidFill>
                  <a:srgbClr val="FAB930"/>
                </a:solidFill>
              </a:rPr>
              <a:t>Luke 19</a:t>
            </a:r>
          </a:p>
          <a:p>
            <a:endParaRPr lang="en-GB" sz="2400" dirty="0">
              <a:solidFill>
                <a:srgbClr val="FAB930"/>
              </a:solidFill>
            </a:endParaRPr>
          </a:p>
          <a:p>
            <a:r>
              <a:rPr lang="en-GB" sz="2000" dirty="0">
                <a:solidFill>
                  <a:srgbClr val="FAB930"/>
                </a:solidFill>
              </a:rPr>
              <a:t>7 All the people saw this and began to mutter, “He has gone to be the guest of a sinner.”</a:t>
            </a:r>
          </a:p>
          <a:p>
            <a:endParaRPr lang="en-GB" sz="2000" dirty="0">
              <a:solidFill>
                <a:srgbClr val="FAB930"/>
              </a:solidFill>
            </a:endParaRPr>
          </a:p>
          <a:p>
            <a:r>
              <a:rPr lang="en-GB" sz="2000" dirty="0">
                <a:solidFill>
                  <a:srgbClr val="FAB930"/>
                </a:solidFill>
              </a:rPr>
              <a:t>8 But Zacchaeus stood up and said to the Lord, “Look, Lord! Here and now I give half of my possessions to the poor, and if I have cheated anybody out of anything, I will pay back four times the amount.”</a:t>
            </a:r>
          </a:p>
          <a:p>
            <a:endParaRPr lang="en-GB" sz="2000" dirty="0">
              <a:solidFill>
                <a:srgbClr val="FAB930"/>
              </a:solidFill>
            </a:endParaRPr>
          </a:p>
          <a:p>
            <a:r>
              <a:rPr lang="en-GB" sz="2000" dirty="0">
                <a:solidFill>
                  <a:srgbClr val="FAB930"/>
                </a:solidFill>
              </a:rPr>
              <a:t>9 Jesus said to him, “Today salvation has come to this house, because this man, too, is a son of Abraham. 10 For the Son of Man came to seek and to save the lost.”</a:t>
            </a:r>
          </a:p>
        </p:txBody>
      </p:sp>
      <p:sp>
        <p:nvSpPr>
          <p:cNvPr id="9" name="TextBox 8">
            <a:extLst>
              <a:ext uri="{FF2B5EF4-FFF2-40B4-BE49-F238E27FC236}">
                <a16:creationId xmlns:a16="http://schemas.microsoft.com/office/drawing/2014/main" id="{E5AD1805-4671-4C83-8306-03CFAE43ACC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730FFA87-6C09-4384-9647-315B5B7328C9}"/>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True stories at the Zacchaeus tree – Sanctuary">
            <a:extLst>
              <a:ext uri="{FF2B5EF4-FFF2-40B4-BE49-F238E27FC236}">
                <a16:creationId xmlns:a16="http://schemas.microsoft.com/office/drawing/2014/main" id="{25F00C17-27AB-4EA5-86AB-D8BDAC22C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944" y="1500728"/>
            <a:ext cx="3984813" cy="474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679462" y="1609533"/>
            <a:ext cx="6735945" cy="523220"/>
          </a:xfrm>
          <a:prstGeom prst="rect">
            <a:avLst/>
          </a:prstGeom>
          <a:noFill/>
        </p:spPr>
        <p:txBody>
          <a:bodyPr wrap="square">
            <a:spAutoFit/>
          </a:bodyPr>
          <a:lstStyle/>
          <a:p>
            <a:r>
              <a:rPr lang="en-GB" sz="2800" dirty="0">
                <a:solidFill>
                  <a:srgbClr val="002060"/>
                </a:solidFill>
              </a:rPr>
              <a:t>DISCOVERY BIBLE STUDY QUESTIONS</a:t>
            </a:r>
          </a:p>
        </p:txBody>
      </p:sp>
      <p:sp>
        <p:nvSpPr>
          <p:cNvPr id="8" name="TextBox 7">
            <a:extLst>
              <a:ext uri="{FF2B5EF4-FFF2-40B4-BE49-F238E27FC236}">
                <a16:creationId xmlns:a16="http://schemas.microsoft.com/office/drawing/2014/main" id="{72263A59-9DCB-4249-A2B2-D303DFB80CF9}"/>
              </a:ext>
            </a:extLst>
          </p:cNvPr>
          <p:cNvSpPr txBox="1"/>
          <p:nvPr/>
        </p:nvSpPr>
        <p:spPr>
          <a:xfrm>
            <a:off x="695044" y="2201023"/>
            <a:ext cx="11079421" cy="2308324"/>
          </a:xfrm>
          <a:prstGeom prst="rect">
            <a:avLst/>
          </a:prstGeom>
          <a:noFill/>
        </p:spPr>
        <p:txBody>
          <a:bodyPr wrap="square">
            <a:spAutoFit/>
          </a:bodyPr>
          <a:lstStyle/>
          <a:p>
            <a:r>
              <a:rPr lang="en-GB" sz="2400" dirty="0">
                <a:solidFill>
                  <a:srgbClr val="FAB930"/>
                </a:solidFill>
              </a:rPr>
              <a:t>What do we learn about God?</a:t>
            </a:r>
          </a:p>
          <a:p>
            <a:r>
              <a:rPr lang="en-GB" sz="2400" dirty="0">
                <a:solidFill>
                  <a:srgbClr val="FAB930"/>
                </a:solidFill>
              </a:rPr>
              <a:t>What do we learn about humanity?</a:t>
            </a:r>
          </a:p>
          <a:p>
            <a:r>
              <a:rPr lang="en-GB" sz="2400" dirty="0">
                <a:solidFill>
                  <a:srgbClr val="FAB930"/>
                </a:solidFill>
              </a:rPr>
              <a:t>What does this passage say about obedience?</a:t>
            </a:r>
          </a:p>
          <a:p>
            <a:r>
              <a:rPr lang="en-GB" sz="2400" dirty="0">
                <a:solidFill>
                  <a:srgbClr val="FAB930"/>
                </a:solidFill>
              </a:rPr>
              <a:t>In the light of what we now know about this passage, what is God calling you to do? (I will……..)</a:t>
            </a:r>
          </a:p>
          <a:p>
            <a:r>
              <a:rPr lang="en-GB" sz="2400" dirty="0">
                <a:solidFill>
                  <a:srgbClr val="FAB930"/>
                </a:solidFill>
              </a:rPr>
              <a:t>Who might you share this story with this week?</a:t>
            </a:r>
          </a:p>
        </p:txBody>
      </p:sp>
      <p:pic>
        <p:nvPicPr>
          <p:cNvPr id="2" name="Picture 1" descr="Your Year of the Bible Can Start Now">
            <a:extLst>
              <a:ext uri="{FF2B5EF4-FFF2-40B4-BE49-F238E27FC236}">
                <a16:creationId xmlns:a16="http://schemas.microsoft.com/office/drawing/2014/main" id="{341D686E-96A8-4FDE-9EDC-161D588A9551}"/>
              </a:ext>
            </a:extLst>
          </p:cNvPr>
          <p:cNvPicPr/>
          <p:nvPr/>
        </p:nvPicPr>
        <p:blipFill rotWithShape="1">
          <a:blip r:embed="rId3">
            <a:extLst>
              <a:ext uri="{28A0092B-C50C-407E-A947-70E740481C1C}">
                <a14:useLocalDpi xmlns:a14="http://schemas.microsoft.com/office/drawing/2010/main" val="0"/>
              </a:ext>
            </a:extLst>
          </a:blip>
          <a:srcRect t="10670" b="22382"/>
          <a:stretch/>
        </p:blipFill>
        <p:spPr bwMode="auto">
          <a:xfrm>
            <a:off x="0" y="4725248"/>
            <a:ext cx="12192000" cy="3901858"/>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8AB0C28-EB6F-4DC1-853F-90B88BFC4225}"/>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CB06AC91-433E-4948-9C2C-053510558B8C}"/>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509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328736" y="1610058"/>
            <a:ext cx="5461348" cy="523220"/>
          </a:xfrm>
          <a:prstGeom prst="rect">
            <a:avLst/>
          </a:prstGeom>
          <a:noFill/>
        </p:spPr>
        <p:txBody>
          <a:bodyPr wrap="square">
            <a:spAutoFit/>
          </a:bodyPr>
          <a:lstStyle/>
          <a:p>
            <a:r>
              <a:rPr lang="en-GB" sz="2800" dirty="0">
                <a:solidFill>
                  <a:srgbClr val="002060"/>
                </a:solidFill>
              </a:rPr>
              <a:t>CLOSING PRAYER</a:t>
            </a:r>
          </a:p>
        </p:txBody>
      </p:sp>
      <p:pic>
        <p:nvPicPr>
          <p:cNvPr id="4098" name="Picture 2" descr="closeup photo of person raising both arms">
            <a:extLst>
              <a:ext uri="{FF2B5EF4-FFF2-40B4-BE49-F238E27FC236}">
                <a16:creationId xmlns:a16="http://schemas.microsoft.com/office/drawing/2014/main" id="{17037F2B-70D9-4C65-A5F1-9608E422834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8254" r="24757"/>
          <a:stretch/>
        </p:blipFill>
        <p:spPr bwMode="auto">
          <a:xfrm>
            <a:off x="7590772" y="0"/>
            <a:ext cx="4601227" cy="697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A69E99-C217-47A5-A88C-53FB2D7AA7B9}"/>
              </a:ext>
            </a:extLst>
          </p:cNvPr>
          <p:cNvSpPr txBox="1"/>
          <p:nvPr/>
        </p:nvSpPr>
        <p:spPr>
          <a:xfrm>
            <a:off x="328736" y="2408276"/>
            <a:ext cx="6360163" cy="3046988"/>
          </a:xfrm>
          <a:prstGeom prst="rect">
            <a:avLst/>
          </a:prstGeom>
          <a:noFill/>
        </p:spPr>
        <p:txBody>
          <a:bodyPr wrap="square">
            <a:spAutoFit/>
          </a:bodyPr>
          <a:lstStyle/>
          <a:p>
            <a:r>
              <a:rPr lang="en-GB" sz="2400" dirty="0">
                <a:solidFill>
                  <a:srgbClr val="FAB930"/>
                </a:solidFill>
              </a:rPr>
              <a:t>Psalm 103: 10–12:</a:t>
            </a:r>
          </a:p>
          <a:p>
            <a:endParaRPr lang="en-GB" sz="2400" dirty="0">
              <a:solidFill>
                <a:srgbClr val="FAB930"/>
              </a:solidFill>
            </a:endParaRPr>
          </a:p>
          <a:p>
            <a:r>
              <a:rPr lang="en-GB" sz="2400" dirty="0">
                <a:solidFill>
                  <a:srgbClr val="FAB930"/>
                </a:solidFill>
              </a:rPr>
              <a:t>“He does not treat us as our sins deserve or repay us according to our iniquities. For as high as the heavens are above the earth, so great is his love for those who fear him; as far as the east is from the west, so far has he removed our transgressions from us.” </a:t>
            </a:r>
          </a:p>
        </p:txBody>
      </p:sp>
      <p:sp>
        <p:nvSpPr>
          <p:cNvPr id="10" name="TextBox 9">
            <a:extLst>
              <a:ext uri="{FF2B5EF4-FFF2-40B4-BE49-F238E27FC236}">
                <a16:creationId xmlns:a16="http://schemas.microsoft.com/office/drawing/2014/main" id="{4789230A-5B42-4878-973B-F165B0C69C43}"/>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FAB930"/>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FB31D269-0C3C-4BBC-86AC-99EACC064E06}"/>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731999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TotalTime>
  <Words>759</Words>
  <Application>Microsoft Office PowerPoint</Application>
  <PresentationFormat>Widescreen</PresentationFormat>
  <Paragraphs>74</Paragraphs>
  <Slides>9</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9</vt:i4>
      </vt:variant>
    </vt:vector>
  </HeadingPairs>
  <TitlesOfParts>
    <vt:vector size="16"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81</cp:revision>
  <dcterms:created xsi:type="dcterms:W3CDTF">2020-06-24T10:38:54Z</dcterms:created>
  <dcterms:modified xsi:type="dcterms:W3CDTF">2022-01-17T14:48:26Z</dcterms:modified>
</cp:coreProperties>
</file>