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70" r:id="rId2"/>
    <p:sldId id="264" r:id="rId3"/>
    <p:sldId id="399" r:id="rId4"/>
    <p:sldId id="448" r:id="rId5"/>
    <p:sldId id="449" r:id="rId6"/>
    <p:sldId id="405" r:id="rId7"/>
    <p:sldId id="450" r:id="rId8"/>
    <p:sldId id="451" r:id="rId9"/>
    <p:sldId id="269" r:id="rId10"/>
    <p:sldId id="452" r:id="rId11"/>
    <p:sldId id="453" r:id="rId12"/>
    <p:sldId id="455" r:id="rId13"/>
    <p:sldId id="406" r:id="rId14"/>
    <p:sldId id="456" r:id="rId15"/>
    <p:sldId id="457" r:id="rId16"/>
    <p:sldId id="458" r:id="rId17"/>
    <p:sldId id="459" r:id="rId18"/>
    <p:sldId id="460" r:id="rId19"/>
    <p:sldId id="273" r:id="rId20"/>
    <p:sldId id="40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428" autoAdjust="0"/>
  </p:normalViewPr>
  <p:slideViewPr>
    <p:cSldViewPr snapToGrid="0">
      <p:cViewPr varScale="1">
        <p:scale>
          <a:sx n="42" d="100"/>
          <a:sy n="42" d="100"/>
        </p:scale>
        <p:origin x="1604" y="4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95561-95F2-4FB4-AFE2-118F4F27862C}" type="datetimeFigureOut">
              <a:rPr lang="en-GB" smtClean="0"/>
              <a:t>09/03/2022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81CA4-80B1-491B-AC2D-7B342DF89217}" type="slidenum">
              <a:rPr lang="en-GB" smtClean="0"/>
              <a:t>‹#›</a:t>
            </a:fld>
            <a:endParaRPr lang="en-GB"/>
          </a:p>
        </p:txBody>
      </p:sp>
    </p:spTree>
    <p:extLst>
      <p:ext uri="{BB962C8B-B14F-4D97-AF65-F5344CB8AC3E}">
        <p14:creationId xmlns:p14="http://schemas.microsoft.com/office/powerpoint/2010/main" val="149307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a:t>
            </a:fld>
            <a:endParaRPr lang="en-GB"/>
          </a:p>
        </p:txBody>
      </p:sp>
    </p:spTree>
    <p:extLst>
      <p:ext uri="{BB962C8B-B14F-4D97-AF65-F5344CB8AC3E}">
        <p14:creationId xmlns:p14="http://schemas.microsoft.com/office/powerpoint/2010/main" val="2351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Lato" panose="020F0502020204030203" pitchFamily="34" charset="0"/>
                <a:ea typeface="Calibri" panose="020F0502020204030204" pitchFamily="34" charset="0"/>
                <a:cs typeface="Calibri" panose="020F0502020204030204" pitchFamily="34" charset="0"/>
              </a:rPr>
              <a:t>How we live.  </a:t>
            </a:r>
            <a:r>
              <a:rPr lang="en-GB" sz="1800" dirty="0">
                <a:effectLst/>
                <a:latin typeface="Lato" panose="020F0502020204030203" pitchFamily="34" charset="0"/>
                <a:ea typeface="Calibri" panose="020F0502020204030204" pitchFamily="34" charset="0"/>
                <a:cs typeface="Calibri" panose="020F0502020204030204" pitchFamily="34" charset="0"/>
              </a:rPr>
              <a:t>The New Testament describes the life of the church as being distinctive in world-changing ways.    As we have seen, the life of this new temple, creation and humanity is uniquely multi-ethnic, breaking down barriers and marked by love.  The New Testament also describes how these early Christian churches live as salt and light within surrounding cultures.  They have a calling to bring life to their wider communities, but challenge many of its values through their life together.  Within a context in which Christians were supposed to obey Caesar as the highest authority, a continuing theme is how to live with integrity under a different Lord – Christ.  By treating men and women, slaves and their owners, rich and poor as equals within God’s people, Christians challenged the very structures of societies around them.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10</a:t>
            </a:fld>
            <a:endParaRPr lang="en-GB"/>
          </a:p>
        </p:txBody>
      </p:sp>
    </p:spTree>
    <p:extLst>
      <p:ext uri="{BB962C8B-B14F-4D97-AF65-F5344CB8AC3E}">
        <p14:creationId xmlns:p14="http://schemas.microsoft.com/office/powerpoint/2010/main" val="214343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b="1" dirty="0">
                <a:effectLst/>
                <a:latin typeface="Lato" panose="020F0502020204030203" pitchFamily="34" charset="0"/>
                <a:ea typeface="Calibri" panose="020F0502020204030204" pitchFamily="34" charset="0"/>
                <a:cs typeface="Calibri" panose="020F0502020204030204" pitchFamily="34" charset="0"/>
              </a:rPr>
              <a:t>What we do.  </a:t>
            </a:r>
            <a:r>
              <a:rPr lang="en-GB" sz="1800" dirty="0">
                <a:effectLst/>
                <a:latin typeface="Lato" panose="020F0502020204030203" pitchFamily="34" charset="0"/>
                <a:ea typeface="Calibri" panose="020F0502020204030204" pitchFamily="34" charset="0"/>
                <a:cs typeface="Calibri" panose="020F0502020204030204" pitchFamily="34" charset="0"/>
              </a:rPr>
              <a:t>The New Testament describes in very practical terms what it looked like for God’s people to be joining in with the Spirit, as they lived within the salvation of God’s kingdom and sought to offer that salvation to others.  They did so both through their </a:t>
            </a:r>
            <a:r>
              <a:rPr lang="en-GB" sz="1800" i="1" dirty="0">
                <a:effectLst/>
                <a:latin typeface="Lato" panose="020F0502020204030203" pitchFamily="34" charset="0"/>
                <a:ea typeface="Calibri" panose="020F0502020204030204" pitchFamily="34" charset="0"/>
                <a:cs typeface="Calibri" panose="020F0502020204030204" pitchFamily="34" charset="0"/>
              </a:rPr>
              <a:t>active witness</a:t>
            </a:r>
            <a:r>
              <a:rPr lang="en-GB" sz="1800" dirty="0">
                <a:effectLst/>
                <a:latin typeface="Lato" panose="020F0502020204030203" pitchFamily="34" charset="0"/>
                <a:ea typeface="Calibri" panose="020F0502020204030204" pitchFamily="34" charset="0"/>
                <a:cs typeface="Calibri" panose="020F0502020204030204" pitchFamily="34" charset="0"/>
              </a:rPr>
              <a:t> and a Spirit-empowered life which </a:t>
            </a:r>
            <a:r>
              <a:rPr lang="en-GB" sz="1800" i="1" dirty="0">
                <a:effectLst/>
                <a:latin typeface="Lato" panose="020F0502020204030203" pitchFamily="34" charset="0"/>
                <a:ea typeface="Calibri" panose="020F0502020204030204" pitchFamily="34" charset="0"/>
                <a:cs typeface="Calibri" panose="020F0502020204030204" pitchFamily="34" charset="0"/>
              </a:rPr>
              <a:t>put the message on display</a:t>
            </a:r>
            <a:r>
              <a:rPr lang="en-GB" sz="1800" dirty="0">
                <a:effectLst/>
                <a:latin typeface="Lato" panose="020F0502020204030203" pitchFamily="34" charset="0"/>
                <a:ea typeface="Calibri" panose="020F0502020204030204" pitchFamily="34" charset="0"/>
                <a:cs typeface="Calibri" panose="020F0502020204030204" pitchFamily="34" charset="0"/>
              </a:rPr>
              <a:t>, transformed </a:t>
            </a:r>
            <a:r>
              <a:rPr lang="en-GB" sz="1800" i="1" dirty="0">
                <a:effectLst/>
                <a:latin typeface="Lato" panose="020F0502020204030203" pitchFamily="34" charset="0"/>
                <a:ea typeface="Calibri" panose="020F0502020204030204" pitchFamily="34" charset="0"/>
                <a:cs typeface="Calibri" panose="020F0502020204030204" pitchFamily="34" charset="0"/>
              </a:rPr>
              <a:t>every part of life, </a:t>
            </a:r>
            <a:r>
              <a:rPr lang="en-GB" sz="1800" dirty="0">
                <a:effectLst/>
                <a:latin typeface="Lato" panose="020F0502020204030203" pitchFamily="34" charset="0"/>
                <a:ea typeface="Calibri" panose="020F0502020204030204" pitchFamily="34" charset="0"/>
                <a:cs typeface="Calibri" panose="020F0502020204030204" pitchFamily="34" charset="0"/>
              </a:rPr>
              <a:t>and was</a:t>
            </a:r>
            <a:r>
              <a:rPr lang="en-GB" sz="1800" i="1" dirty="0">
                <a:effectLst/>
                <a:latin typeface="Lato" panose="020F0502020204030203" pitchFamily="34" charset="0"/>
                <a:ea typeface="Calibri" panose="020F0502020204030204" pitchFamily="34" charset="0"/>
                <a:cs typeface="Calibri" panose="020F0502020204030204" pitchFamily="34" charset="0"/>
              </a:rPr>
              <a:t> energised by hope</a:t>
            </a:r>
            <a:r>
              <a:rPr lang="en-GB" sz="1800" dirty="0">
                <a:effectLst/>
                <a:latin typeface="Lato" panose="020F0502020204030203" pitchFamily="34" charset="0"/>
                <a:ea typeface="Calibri" panose="020F0502020204030204" pitchFamily="34" charset="0"/>
                <a:cs typeface="Calibri" panose="020F0502020204030204" pitchFamily="34" charset="0"/>
              </a:rPr>
              <a:t>.  </a:t>
            </a:r>
            <a:r>
              <a:rPr lang="en-GB" sz="1800" b="1" dirty="0">
                <a:effectLst/>
                <a:latin typeface="Lato" panose="020F0502020204030203" pitchFamily="34" charset="0"/>
                <a:ea typeface="Calibri" panose="020F0502020204030204" pitchFamily="34" charset="0"/>
                <a:cs typeface="Calibri" panose="020F0502020204030204" pitchFamily="34" charset="0"/>
              </a:rPr>
              <a:t>Active witness. </a:t>
            </a:r>
            <a:r>
              <a:rPr lang="en-GB" sz="1800" dirty="0">
                <a:effectLst/>
                <a:latin typeface="Lato" panose="020F0502020204030203" pitchFamily="34" charset="0"/>
                <a:ea typeface="Calibri" panose="020F0502020204030204" pitchFamily="34" charset="0"/>
                <a:cs typeface="Calibri" panose="020F0502020204030204" pitchFamily="34" charset="0"/>
              </a:rPr>
              <a:t> “But you will receive power when the Holy Spirit comes on you; and you will be my witnesses in Jerusalem, and in all Judea and Samaria, and to the ends of the earth.”  (Acts 1:8)  </a:t>
            </a:r>
            <a:r>
              <a:rPr lang="en-GB" sz="1800" b="1" dirty="0">
                <a:effectLst/>
                <a:latin typeface="Lato" panose="020F0502020204030203" pitchFamily="34" charset="0"/>
                <a:ea typeface="Calibri" panose="020F0502020204030204" pitchFamily="34" charset="0"/>
                <a:cs typeface="Calibri" panose="020F0502020204030204" pitchFamily="34" charset="0"/>
              </a:rPr>
              <a:t>The life of the community.  </a:t>
            </a:r>
            <a:r>
              <a:rPr lang="en-GB" sz="1800" dirty="0">
                <a:effectLst/>
                <a:latin typeface="Lato" panose="020F0502020204030203" pitchFamily="34" charset="0"/>
                <a:ea typeface="Calibri" panose="020F0502020204030204" pitchFamily="34" charset="0"/>
                <a:cs typeface="Calibri" panose="020F0502020204030204" pitchFamily="34" charset="0"/>
              </a:rPr>
              <a:t>Acts gives us two pictures of the life of the church, meeting together daily in the temple.  In other words, this new community is demonstrating what the Temple, as the place where heaven and earth meet, should be.  Luke describes this young church as having three defining features, which act as a framework for a healthy church (Acts 2: 42-47)  </a:t>
            </a:r>
            <a:r>
              <a:rPr lang="en-GB" sz="1800" i="1" dirty="0">
                <a:effectLst/>
                <a:latin typeface="Lato" panose="020F0502020204030203" pitchFamily="34" charset="0"/>
                <a:ea typeface="Calibri" panose="020F0502020204030204" pitchFamily="34" charset="0"/>
                <a:cs typeface="Calibri" panose="020F0502020204030204" pitchFamily="34" charset="0"/>
              </a:rPr>
              <a:t>They were devoted to God, living out the practices that helped them to be with Him, and open to His presence.  As Jesus’ body on earth, they demonstrated the life of God’s kingdom in their life together and in their individual lives.</a:t>
            </a:r>
            <a:r>
              <a:rPr lang="en-GB" sz="1800" dirty="0">
                <a:effectLst/>
                <a:latin typeface="Lato" panose="020F0502020204030203" pitchFamily="34" charset="0"/>
                <a:ea typeface="Calibri" panose="020F0502020204030204" pitchFamily="34" charset="0"/>
                <a:cs typeface="Calibri" panose="020F0502020204030204" pitchFamily="34" charset="0"/>
              </a:rPr>
              <a:t> The church is the prime example of what the future kingdom will look like – a “film trailer” for the ultimate masterpiece of God’s recreated world.  </a:t>
            </a:r>
            <a:r>
              <a:rPr lang="en-GB" sz="1800" i="1" dirty="0">
                <a:effectLst/>
                <a:latin typeface="Lato" panose="020F0502020204030203" pitchFamily="34" charset="0"/>
                <a:ea typeface="Calibri" panose="020F0502020204030204" pitchFamily="34" charset="0"/>
                <a:cs typeface="Calibri" panose="020F0502020204030204" pitchFamily="34" charset="0"/>
              </a:rPr>
              <a:t>They experienced people being drawn into God’s salvation through the visibility of their life together.</a:t>
            </a:r>
            <a:r>
              <a:rPr lang="en-GB" sz="1800" dirty="0">
                <a:effectLst/>
                <a:latin typeface="Lato" panose="020F0502020204030203" pitchFamily="34" charset="0"/>
                <a:ea typeface="Calibri" panose="020F0502020204030204" pitchFamily="34" charset="0"/>
                <a:cs typeface="Calibri" panose="020F0502020204030204" pitchFamily="34" charset="0"/>
              </a:rPr>
              <a:t>  They were “enjoying the favour of all the people. And the Lord added to their number daily those who were being saved.”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11</a:t>
            </a:fld>
            <a:endParaRPr lang="en-GB"/>
          </a:p>
        </p:txBody>
      </p:sp>
    </p:spTree>
    <p:extLst>
      <p:ext uri="{BB962C8B-B14F-4D97-AF65-F5344CB8AC3E}">
        <p14:creationId xmlns:p14="http://schemas.microsoft.com/office/powerpoint/2010/main" val="1095252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12</a:t>
            </a:fld>
            <a:endParaRPr lang="en-GB"/>
          </a:p>
        </p:txBody>
      </p:sp>
    </p:spTree>
    <p:extLst>
      <p:ext uri="{BB962C8B-B14F-4D97-AF65-F5344CB8AC3E}">
        <p14:creationId xmlns:p14="http://schemas.microsoft.com/office/powerpoint/2010/main" val="124413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dirty="0">
                <a:effectLst/>
                <a:latin typeface="Lato" panose="020F0502020204030203" pitchFamily="34" charset="0"/>
                <a:ea typeface="Calibri" panose="020F0502020204030204" pitchFamily="34" charset="0"/>
                <a:cs typeface="Calibri" panose="020F0502020204030204" pitchFamily="34" charset="0"/>
              </a:rPr>
              <a:t>The New Testament reveals Christians working through issues and controversies together.  While Christ is the fullest revelation of God we have, Paul writes that until the world and human beings are completely restored, we continue to “see through a glass darkly” (1 Corinthians 13:12).  We continue to live in a time of progressive revelation.  When we approach difficult questions, four chief lenses (or “sources of God’s revelation”) have been developed through which we can seek to get as close as we can to a faithful Christian response.  Three (Scripture, Reason, Tradition) were developed by Richard Hooker (1554–1600), a prominent Anglican priest, and a fourth (Experience) was added by John Wesley (1703-1791), who was responding to his sense of God’s Spirit at work in his life and speaking to him.  These four sources of guidance work together, often overlapping to act as legs of a table, helping us discern in a balanced 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13</a:t>
            </a:fld>
            <a:endParaRPr lang="en-GB"/>
          </a:p>
        </p:txBody>
      </p:sp>
    </p:spTree>
    <p:extLst>
      <p:ext uri="{BB962C8B-B14F-4D97-AF65-F5344CB8AC3E}">
        <p14:creationId xmlns:p14="http://schemas.microsoft.com/office/powerpoint/2010/main" val="117263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b="1" dirty="0">
                <a:effectLst/>
                <a:latin typeface="Lato" panose="020F0502020204030203" pitchFamily="34" charset="0"/>
                <a:ea typeface="Calibri" panose="020F0502020204030204" pitchFamily="34" charset="0"/>
                <a:cs typeface="Calibri" panose="020F0502020204030204" pitchFamily="34" charset="0"/>
              </a:rPr>
              <a:t>Scripture:  What does the Bible say?</a:t>
            </a:r>
            <a:r>
              <a:rPr lang="en-GB" sz="1800" dirty="0">
                <a:effectLst/>
                <a:latin typeface="Lato" panose="020F0502020204030203" pitchFamily="34" charset="0"/>
                <a:ea typeface="Calibri" panose="020F0502020204030204" pitchFamily="34" charset="0"/>
                <a:cs typeface="Calibri" panose="020F0502020204030204" pitchFamily="34" charset="0"/>
              </a:rPr>
              <a:t>  For Christians the Bible is always the supreme source of authority, and the testing measure for everything else. A key principle in interpreting well is reflecting on whether issues are seen as first order (in other words, essential) or second order in Scripture.  In 1 Corinthians 15 Paul begins the chapter by reminding them “For what I received I passed on to you as of first importance: that Christ died for our sins according to the Scriptures….”    In 434 AD Vincent of </a:t>
            </a:r>
            <a:r>
              <a:rPr lang="en-GB" sz="1800" dirty="0" err="1">
                <a:effectLst/>
                <a:latin typeface="Lato" panose="020F0502020204030203" pitchFamily="34" charset="0"/>
                <a:ea typeface="Calibri" panose="020F0502020204030204" pitchFamily="34" charset="0"/>
                <a:cs typeface="Calibri" panose="020F0502020204030204" pitchFamily="34" charset="0"/>
              </a:rPr>
              <a:t>Lerins</a:t>
            </a:r>
            <a:r>
              <a:rPr lang="en-GB" sz="1800" dirty="0">
                <a:effectLst/>
                <a:latin typeface="Lato" panose="020F0502020204030203" pitchFamily="34" charset="0"/>
                <a:ea typeface="Calibri" panose="020F0502020204030204" pitchFamily="34" charset="0"/>
                <a:cs typeface="Calibri" panose="020F0502020204030204" pitchFamily="34" charset="0"/>
              </a:rPr>
              <a:t> was asked a question: What should every Christian believe for sure?  He replied: </a:t>
            </a:r>
            <a:r>
              <a:rPr lang="en-GB" sz="1800" i="1" dirty="0">
                <a:effectLst/>
                <a:latin typeface="Lato" panose="020F0502020204030203" pitchFamily="34" charset="0"/>
                <a:ea typeface="Calibri" panose="020F0502020204030204" pitchFamily="34" charset="0"/>
                <a:cs typeface="Calibri" panose="020F0502020204030204" pitchFamily="34" charset="0"/>
              </a:rPr>
              <a:t>quod ubique, quod semper, quod ab omnibus </a:t>
            </a:r>
            <a:r>
              <a:rPr lang="en-GB" sz="1800" i="1" dirty="0" err="1">
                <a:effectLst/>
                <a:latin typeface="Lato" panose="020F0502020204030203" pitchFamily="34" charset="0"/>
                <a:ea typeface="Calibri" panose="020F0502020204030204" pitchFamily="34" charset="0"/>
                <a:cs typeface="Calibri" panose="020F0502020204030204" pitchFamily="34" charset="0"/>
              </a:rPr>
              <a:t>creditum</a:t>
            </a:r>
            <a:r>
              <a:rPr lang="en-GB" sz="1800" i="1" dirty="0">
                <a:effectLst/>
                <a:latin typeface="Lato" panose="020F0502020204030203" pitchFamily="34" charset="0"/>
                <a:ea typeface="Calibri" panose="020F0502020204030204" pitchFamily="34" charset="0"/>
                <a:cs typeface="Calibri" panose="020F0502020204030204" pitchFamily="34" charset="0"/>
              </a:rPr>
              <a:t> est</a:t>
            </a:r>
            <a:r>
              <a:rPr lang="en-GB" sz="1800" dirty="0">
                <a:effectLst/>
                <a:latin typeface="Lato" panose="020F0502020204030203" pitchFamily="34" charset="0"/>
                <a:ea typeface="Calibri" panose="020F0502020204030204" pitchFamily="34" charset="0"/>
                <a:cs typeface="Calibri" panose="020F0502020204030204" pitchFamily="34" charset="0"/>
              </a:rPr>
              <a:t>.  That which has been believed everywhere, always and by all people.  For centuries this has acted as a guide for first order parts of the Bible.  </a:t>
            </a:r>
            <a:r>
              <a:rPr lang="en-GB" sz="1800" i="1" dirty="0">
                <a:effectLst/>
                <a:latin typeface="Lato" panose="020F0502020204030203" pitchFamily="34" charset="0"/>
                <a:ea typeface="Calibri" panose="020F0502020204030204" pitchFamily="34" charset="0"/>
                <a:cs typeface="Calibri" panose="020F0502020204030204" pitchFamily="34" charset="0"/>
              </a:rPr>
              <a:t>Questions to ask:  Am I giving the Bible the full weight it needs?  Am I aware of my own interpretations?  What are first order and second order issues?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14</a:t>
            </a:fld>
            <a:endParaRPr lang="en-GB"/>
          </a:p>
        </p:txBody>
      </p:sp>
    </p:spTree>
    <p:extLst>
      <p:ext uri="{BB962C8B-B14F-4D97-AF65-F5344CB8AC3E}">
        <p14:creationId xmlns:p14="http://schemas.microsoft.com/office/powerpoint/2010/main" val="364108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b="1" dirty="0">
                <a:effectLst/>
                <a:latin typeface="Lato" panose="020F0502020204030203" pitchFamily="34" charset="0"/>
                <a:ea typeface="Calibri" panose="020F0502020204030204" pitchFamily="34" charset="0"/>
                <a:cs typeface="Calibri" panose="020F0502020204030204" pitchFamily="34" charset="0"/>
              </a:rPr>
              <a:t>Reason: What makes sense?</a:t>
            </a:r>
            <a:r>
              <a:rPr lang="en-GB" sz="1800" dirty="0">
                <a:effectLst/>
                <a:latin typeface="Lato" panose="020F0502020204030203" pitchFamily="34" charset="0"/>
                <a:ea typeface="Calibri" panose="020F0502020204030204" pitchFamily="34" charset="0"/>
                <a:cs typeface="Calibri" panose="020F0502020204030204" pitchFamily="34" charset="0"/>
              </a:rPr>
              <a:t> Hooker believed God had gifted us (as His partners in creation) with the ability to think and feel, and with conscience.  Reason helps us to connect and analyse various ideas, concepts, and arguments. It can help us define and defend how we view Scripture, but also our traditions and even our experiences.   Reason is not the opposite of faith – reason can be exercised with faith, and faith can be defended by reason.  As Christians we are transformed by the “renewing of our minds.” (Romans 12:2).  While faith might always go beyond reason, it never goes against it, and sound arguments can be made to explore and defend positions.  Nevertheless, we will always be aware that no one person can be completely objective.  </a:t>
            </a:r>
            <a:r>
              <a:rPr lang="en-GB" sz="1800" i="1" dirty="0">
                <a:effectLst/>
                <a:latin typeface="Lato" panose="020F0502020204030203" pitchFamily="34" charset="0"/>
                <a:ea typeface="Calibri" panose="020F0502020204030204" pitchFamily="34" charset="0"/>
                <a:cs typeface="Calibri" panose="020F0502020204030204" pitchFamily="34" charset="0"/>
              </a:rPr>
              <a:t>Questions to ask:  Do I see my ability to think as a gift as I interpret the Bible and listen to others?  Am I humble about my own brokenness as I consider this question?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15</a:t>
            </a:fld>
            <a:endParaRPr lang="en-GB"/>
          </a:p>
        </p:txBody>
      </p:sp>
    </p:spTree>
    <p:extLst>
      <p:ext uri="{BB962C8B-B14F-4D97-AF65-F5344CB8AC3E}">
        <p14:creationId xmlns:p14="http://schemas.microsoft.com/office/powerpoint/2010/main" val="27755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b="1" dirty="0">
                <a:effectLst/>
                <a:latin typeface="Lato" panose="020F0502020204030203" pitchFamily="34" charset="0"/>
                <a:ea typeface="Calibri" panose="020F0502020204030204" pitchFamily="34" charset="0"/>
                <a:cs typeface="Calibri" panose="020F0502020204030204" pitchFamily="34" charset="0"/>
              </a:rPr>
              <a:t>Tradition: What have voices before us said?  </a:t>
            </a:r>
            <a:r>
              <a:rPr lang="en-GB" sz="1800" dirty="0">
                <a:effectLst/>
                <a:latin typeface="Lato" panose="020F0502020204030203" pitchFamily="34" charset="0"/>
                <a:ea typeface="Calibri" panose="020F0502020204030204" pitchFamily="34" charset="0"/>
                <a:cs typeface="Calibri" panose="020F0502020204030204" pitchFamily="34" charset="0"/>
              </a:rPr>
              <a:t>Each generation of Christians does not come from nowhere, but we have inherited wisdom from those who have gone before as they have sought to apply the Bible.  They have developed principles of interpreting Scripture well and living it out.  God has been active in the lives of those who have passed on their living tradition to us.  These voices have an important, but secondary role.  The Church of England has historically drawn on the thinking of the early church “fathers and mothers” yet always sees these teachings as being useful only as much as they are “agreeable to the…scriptures” (Canon A5).  </a:t>
            </a:r>
            <a:r>
              <a:rPr lang="en-GB" sz="1800" i="1" dirty="0">
                <a:effectLst/>
                <a:latin typeface="Lato" panose="020F0502020204030203" pitchFamily="34" charset="0"/>
                <a:ea typeface="Calibri" panose="020F0502020204030204" pitchFamily="34" charset="0"/>
                <a:cs typeface="Calibri" panose="020F0502020204030204" pitchFamily="34" charset="0"/>
              </a:rPr>
              <a:t>Questions to ask:  What voices and wisdom do I need to pay attention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16</a:t>
            </a:fld>
            <a:endParaRPr lang="en-GB"/>
          </a:p>
        </p:txBody>
      </p:sp>
    </p:spTree>
    <p:extLst>
      <p:ext uri="{BB962C8B-B14F-4D97-AF65-F5344CB8AC3E}">
        <p14:creationId xmlns:p14="http://schemas.microsoft.com/office/powerpoint/2010/main" val="119355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Lato" panose="020F0502020204030203" pitchFamily="34" charset="0"/>
                <a:ea typeface="Calibri" panose="020F0502020204030204" pitchFamily="34" charset="0"/>
                <a:cs typeface="Calibri" panose="020F0502020204030204" pitchFamily="34" charset="0"/>
              </a:rPr>
              <a:t>Experience:  How have I and others sensed God’s direct action?</a:t>
            </a:r>
            <a:r>
              <a:rPr lang="en-GB" sz="1800" dirty="0">
                <a:effectLst/>
                <a:latin typeface="Lato" panose="020F0502020204030203" pitchFamily="34" charset="0"/>
                <a:ea typeface="Calibri" panose="020F0502020204030204" pitchFamily="34" charset="0"/>
                <a:cs typeface="Calibri" panose="020F0502020204030204" pitchFamily="34" charset="0"/>
              </a:rPr>
              <a:t>  God is always at work in all His creation, and in our daily lives, and therefore we expect Him to be revealing Himself in new ways.  Wesley believed it was only when we experienced something personally that we could have true confidence in our understanding.  We can be suspicious of experience because it is subjective. At best it can only reinforce our opinion, rather than inform it.  Yet experiences have always really happened, whether physical or psychological.  The question is how much is our interpretation of the experience subjective?  In addition, in making decisions, the experience of others can enable us to pay attention to perspectives we would be otherwise unable to understand or consider, particularly those who have been marginalised.  In making good decisions, a final principle is that it is in the context of a Spirit-led community – in which we are open to the Holy Spirit, learn from each other, and read Scripture together, that the peace of God to guide us will most likely be found.  </a:t>
            </a:r>
            <a:r>
              <a:rPr lang="en-GB" sz="1800" i="1" dirty="0">
                <a:effectLst/>
                <a:latin typeface="Lato" panose="020F0502020204030203" pitchFamily="34" charset="0"/>
                <a:ea typeface="Calibri" panose="020F0502020204030204" pitchFamily="34" charset="0"/>
                <a:cs typeface="Calibri" panose="020F0502020204030204" pitchFamily="34" charset="0"/>
              </a:rPr>
              <a:t>Questions to ask:  Am I open to God speaking to me today in this question?  How am I listening to the experiences of those who can help me understand better?  Where is God at work in the world?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17</a:t>
            </a:fld>
            <a:endParaRPr lang="en-GB"/>
          </a:p>
        </p:txBody>
      </p:sp>
    </p:spTree>
    <p:extLst>
      <p:ext uri="{BB962C8B-B14F-4D97-AF65-F5344CB8AC3E}">
        <p14:creationId xmlns:p14="http://schemas.microsoft.com/office/powerpoint/2010/main" val="84231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18</a:t>
            </a:fld>
            <a:endParaRPr lang="en-GB"/>
          </a:p>
        </p:txBody>
      </p:sp>
    </p:spTree>
    <p:extLst>
      <p:ext uri="{BB962C8B-B14F-4D97-AF65-F5344CB8AC3E}">
        <p14:creationId xmlns:p14="http://schemas.microsoft.com/office/powerpoint/2010/main" val="141903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Lato" panose="020F0502020204030203" pitchFamily="34" charset="0"/>
                <a:ea typeface="Calibri" panose="020F0502020204030204" pitchFamily="34" charset="0"/>
                <a:cs typeface="Calibri" panose="020F0502020204030204" pitchFamily="34" charset="0"/>
              </a:rPr>
              <a:t>One of the features of New Testament letters is that they were mostly written, and intended to be read, by groups of people – they are community documents.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Paul often collaborated with people (such as Timothy or Silas) to work on the material, they would then hire a professional scribe to write it, and give specific instructions to those delivering the letter as to how it should be read aloud.  Our practice of reading Scripture aloud in services has a long tradition.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Most letters were obviously read from beginning to end, enabling those hearing to catch the flow of Paul’s argument, and would follow a standard pattern – an opening greeting between author and receiver, a prayer of thanks, the main points of the letter, and then the more personal conclusion.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The letters were expected to be able to be understood by everyone, not just by the “educated”, and would be discussed by the community and passed around.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This gives us a sense of how to read the Bible well.  If we lack confidence because we don’t know where to start, or feel we are not clever enough to understand, we can be reassured by knowing that the Bible is intended to be for everyone – and that the best way of approaching it is always with others.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In addition, being able to lead a Bible study does not need to be the task of experts.  Any Christian should be able to do this with others.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19</a:t>
            </a:fld>
            <a:endParaRPr lang="en-GB"/>
          </a:p>
        </p:txBody>
      </p:sp>
    </p:spTree>
    <p:extLst>
      <p:ext uri="{BB962C8B-B14F-4D97-AF65-F5344CB8AC3E}">
        <p14:creationId xmlns:p14="http://schemas.microsoft.com/office/powerpoint/2010/main" val="68989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a:t>
            </a:fld>
            <a:endParaRPr lang="en-GB"/>
          </a:p>
        </p:txBody>
      </p:sp>
    </p:spTree>
    <p:extLst>
      <p:ext uri="{BB962C8B-B14F-4D97-AF65-F5344CB8AC3E}">
        <p14:creationId xmlns:p14="http://schemas.microsoft.com/office/powerpoint/2010/main" val="391205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Lato" panose="020F0502020204030203" pitchFamily="34" charset="0"/>
                <a:ea typeface="Calibri" panose="020F0502020204030204" pitchFamily="34" charset="0"/>
                <a:cs typeface="Calibri" panose="020F0502020204030204" pitchFamily="34" charset="0"/>
              </a:rPr>
              <a:t>In recent years the Discovery Bible Study method has led to significant growth in the church around the world, and offers us a way of reading the Bible with anybody.  It is a method that emphasises discovery, not teaching, and is particularly aimed at empowering people who may not have read the Bible before to be able to start.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rgbClr val="000000"/>
                </a:solidFill>
                <a:effectLst/>
                <a:latin typeface="Lato" panose="020F0502020204030203" pitchFamily="34" charset="0"/>
                <a:ea typeface="Calibri" panose="020F0502020204030204" pitchFamily="34" charset="0"/>
                <a:cs typeface="Calibri" panose="020F0502020204030204" pitchFamily="34" charset="0"/>
              </a:rPr>
              <a:t>Discovering truth is far more powerful than being told it.  The process allows the Holy Spirit to be the teacher rather than a person, helping to avoid over-dependence on a gifted individual. </a:t>
            </a:r>
            <a:endParaRPr lang="en-GB" sz="1200" dirty="0">
              <a:solidFill>
                <a:srgbClr val="000000"/>
              </a:solidFill>
              <a:effectLst/>
              <a:latin typeface="DIN Next LT Pro"/>
              <a:ea typeface="Calibri" panose="020F0502020204030204" pitchFamily="34" charset="0"/>
              <a:cs typeface="DIN Next LT Pro"/>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Crucially, it helps us not only to understand what the Bible says but also (as in so many New Testament letters) to respond in our own lives, putting into practice what we feel God is showing us.  This is why it helps us grow as disciples.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There is a bookmark available with the questions on in our extended materials, and suggestions of passages that could be looked at over time, if, for example, you want to disciple someone.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As we finish the “Way of Discipleship”, Discovery Bible Study gives us a way of discipling others which any Christian can use.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Lato" panose="020F0502020204030203"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20</a:t>
            </a:fld>
            <a:endParaRPr lang="en-GB"/>
          </a:p>
        </p:txBody>
      </p:sp>
    </p:spTree>
    <p:extLst>
      <p:ext uri="{BB962C8B-B14F-4D97-AF65-F5344CB8AC3E}">
        <p14:creationId xmlns:p14="http://schemas.microsoft.com/office/powerpoint/2010/main" val="162092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GB" sz="1800" b="1" dirty="0">
                <a:effectLst/>
                <a:latin typeface="Lato" panose="020F0502020204030203" pitchFamily="34" charset="0"/>
                <a:ea typeface="Calibri" panose="020F0502020204030204" pitchFamily="34" charset="0"/>
                <a:cs typeface="Calibri" panose="020F0502020204030204" pitchFamily="34" charset="0"/>
              </a:rPr>
              <a:t>The love of God.  </a:t>
            </a:r>
            <a:r>
              <a:rPr lang="en-GB" sz="1800" dirty="0">
                <a:effectLst/>
                <a:latin typeface="Lato" panose="020F0502020204030203" pitchFamily="34" charset="0"/>
                <a:ea typeface="Calibri" panose="020F0502020204030204" pitchFamily="34" charset="0"/>
                <a:cs typeface="Calibri" panose="020F0502020204030204" pitchFamily="34" charset="0"/>
              </a:rPr>
              <a:t>The starting point for a relationship with God is His love, and in Christ the nature of that self-giving that love has been fully revealed.  John writes, “God is love….This is love: not that we loved God, but that he loved us and sent his Son as an atoning sacrifice for our sins. (1 John 4:8-10).  </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GB" sz="1800" b="1" dirty="0">
              <a:effectLst/>
              <a:latin typeface="Lato" panose="020F05020202040302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GB" sz="1800" b="1" dirty="0">
                <a:effectLst/>
                <a:latin typeface="Lato" panose="020F0502020204030203" pitchFamily="34" charset="0"/>
                <a:ea typeface="Calibri" panose="020F0502020204030204" pitchFamily="34" charset="0"/>
                <a:cs typeface="Calibri" panose="020F0502020204030204" pitchFamily="34" charset="0"/>
              </a:rPr>
              <a:t>God’s relationship with human beings.  Reconciling us and all creation to Himself, bring peace and wholeness  </a:t>
            </a:r>
            <a:r>
              <a:rPr lang="en-GB" sz="1800" dirty="0">
                <a:effectLst/>
                <a:latin typeface="Lato" panose="020F0502020204030203" pitchFamily="34" charset="0"/>
                <a:ea typeface="Calibri" panose="020F0502020204030204" pitchFamily="34" charset="0"/>
                <a:cs typeface="Calibri" panose="020F0502020204030204" pitchFamily="34" charset="0"/>
              </a:rPr>
              <a:t>“For God was pleased to have all his fullness dwell in him, and through him to reconcile to himself all things, whether things on earth or things in heaven, by making peace through his blood, shed on the cross.” (Colossians 1: 19-20).  Rather than having to wait until the end of time, in Jesus the fulness of God’s promise to restore the order and wholeness of creation and people is offered now.  We are no longer cut off from God in any way.   The New Testament unfolds the intimacy and privilege we are given by God in this relationship:  </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GB" sz="1800" b="1" dirty="0">
              <a:effectLst/>
              <a:latin typeface="Lato" panose="020F05020202040302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GB" sz="1800" b="1" dirty="0">
                <a:effectLst/>
                <a:latin typeface="Lato" panose="020F0502020204030203" pitchFamily="34" charset="0"/>
                <a:ea typeface="Calibri" panose="020F0502020204030204" pitchFamily="34" charset="0"/>
                <a:cs typeface="Calibri" panose="020F0502020204030204" pitchFamily="34" charset="0"/>
              </a:rPr>
              <a:t>Adopting us as His children.   </a:t>
            </a:r>
            <a:r>
              <a:rPr lang="en-GB" sz="1800" dirty="0">
                <a:effectLst/>
                <a:latin typeface="Lato" panose="020F0502020204030203" pitchFamily="34" charset="0"/>
                <a:ea typeface="Calibri" panose="020F0502020204030204" pitchFamily="34" charset="0"/>
                <a:cs typeface="Calibri" panose="020F0502020204030204" pitchFamily="34" charset="0"/>
              </a:rPr>
              <a:t>“In love he predestined us for adoption to sonship through Jesus Christ, in accordance with his pleasure and will— to the praise of his glorious grace, which he has freely given us in the One he loves.” (Ephesians 1: 5-6)  By using the language of adoption, the New Testament emphasises how much we receive as God’s heirs.  In the film Ben-</a:t>
            </a:r>
            <a:r>
              <a:rPr lang="en-GB" sz="1800" dirty="0" err="1">
                <a:effectLst/>
                <a:latin typeface="Lato" panose="020F0502020204030203" pitchFamily="34" charset="0"/>
                <a:ea typeface="Calibri" panose="020F0502020204030204" pitchFamily="34" charset="0"/>
                <a:cs typeface="Calibri" panose="020F0502020204030204" pitchFamily="34" charset="0"/>
              </a:rPr>
              <a:t>Hur</a:t>
            </a:r>
            <a:r>
              <a:rPr lang="en-GB" sz="1800" dirty="0">
                <a:effectLst/>
                <a:latin typeface="Lato" panose="020F0502020204030203" pitchFamily="34" charset="0"/>
                <a:ea typeface="Calibri" panose="020F0502020204030204" pitchFamily="34" charset="0"/>
                <a:cs typeface="Calibri" panose="020F0502020204030204" pitchFamily="34" charset="0"/>
              </a:rPr>
              <a:t> Judah (a Jew) escapes from a sinking ship in which he is a slave.   In doing so, he saves the life of a Roman commander, </a:t>
            </a:r>
            <a:r>
              <a:rPr lang="en-GB" sz="1800" dirty="0" err="1">
                <a:effectLst/>
                <a:latin typeface="Lato" panose="020F0502020204030203" pitchFamily="34" charset="0"/>
                <a:ea typeface="Calibri" panose="020F0502020204030204" pitchFamily="34" charset="0"/>
                <a:cs typeface="Calibri" panose="020F0502020204030204" pitchFamily="34" charset="0"/>
              </a:rPr>
              <a:t>Arrius</a:t>
            </a:r>
            <a:r>
              <a:rPr lang="en-GB" sz="1800" dirty="0">
                <a:effectLst/>
                <a:latin typeface="Lato" panose="020F0502020204030203" pitchFamily="34" charset="0"/>
                <a:ea typeface="Calibri" panose="020F0502020204030204" pitchFamily="34" charset="0"/>
                <a:cs typeface="Calibri" panose="020F0502020204030204" pitchFamily="34" charset="0"/>
              </a:rPr>
              <a:t>, whose son has been killed.  </a:t>
            </a:r>
            <a:r>
              <a:rPr lang="en-GB" sz="1800" dirty="0" err="1">
                <a:effectLst/>
                <a:latin typeface="Lato" panose="020F0502020204030203" pitchFamily="34" charset="0"/>
                <a:ea typeface="Calibri" panose="020F0502020204030204" pitchFamily="34" charset="0"/>
                <a:cs typeface="Calibri" panose="020F0502020204030204" pitchFamily="34" charset="0"/>
              </a:rPr>
              <a:t>Arrius</a:t>
            </a:r>
            <a:r>
              <a:rPr lang="en-GB" sz="1800" dirty="0">
                <a:effectLst/>
                <a:latin typeface="Lato" panose="020F0502020204030203" pitchFamily="34" charset="0"/>
                <a:ea typeface="Calibri" panose="020F0502020204030204" pitchFamily="34" charset="0"/>
                <a:cs typeface="Calibri" panose="020F0502020204030204" pitchFamily="34" charset="0"/>
              </a:rPr>
              <a:t> adopts Judah, leading to his being forgiven for his supposed crimes, being given a new name, “young </a:t>
            </a:r>
            <a:r>
              <a:rPr lang="en-GB" sz="1800" dirty="0" err="1">
                <a:effectLst/>
                <a:latin typeface="Lato" panose="020F0502020204030203" pitchFamily="34" charset="0"/>
                <a:ea typeface="Calibri" panose="020F0502020204030204" pitchFamily="34" charset="0"/>
                <a:cs typeface="Calibri" panose="020F0502020204030204" pitchFamily="34" charset="0"/>
              </a:rPr>
              <a:t>Arrius</a:t>
            </a:r>
            <a:r>
              <a:rPr lang="en-GB" sz="1800" dirty="0">
                <a:effectLst/>
                <a:latin typeface="Lato" panose="020F0502020204030203" pitchFamily="34" charset="0"/>
                <a:ea typeface="Calibri" panose="020F0502020204030204" pitchFamily="34" charset="0"/>
                <a:cs typeface="Calibri" panose="020F0502020204030204" pitchFamily="34" charset="0"/>
              </a:rPr>
              <a:t>,” and receiving a full inheritance. </a:t>
            </a:r>
            <a:r>
              <a:rPr lang="en-GB" sz="1800" dirty="0" err="1">
                <a:effectLst/>
                <a:latin typeface="Lato" panose="020F0502020204030203" pitchFamily="34" charset="0"/>
                <a:ea typeface="Calibri" panose="020F0502020204030204" pitchFamily="34" charset="0"/>
                <a:cs typeface="Calibri" panose="020F0502020204030204" pitchFamily="34" charset="0"/>
              </a:rPr>
              <a:t>Arrius</a:t>
            </a:r>
            <a:r>
              <a:rPr lang="en-GB" sz="1800" dirty="0">
                <a:effectLst/>
                <a:latin typeface="Lato" panose="020F0502020204030203" pitchFamily="34" charset="0"/>
                <a:ea typeface="Calibri" panose="020F0502020204030204" pitchFamily="34" charset="0"/>
                <a:cs typeface="Calibri" panose="020F0502020204030204" pitchFamily="34" charset="0"/>
              </a:rPr>
              <a:t> declares the adoption by giving his ancestral signet ring to young </a:t>
            </a:r>
            <a:r>
              <a:rPr lang="en-GB" sz="1800" dirty="0" err="1">
                <a:effectLst/>
                <a:latin typeface="Lato" panose="020F0502020204030203" pitchFamily="34" charset="0"/>
                <a:ea typeface="Calibri" panose="020F0502020204030204" pitchFamily="34" charset="0"/>
                <a:cs typeface="Calibri" panose="020F0502020204030204" pitchFamily="34" charset="0"/>
              </a:rPr>
              <a:t>Arrius</a:t>
            </a:r>
            <a:r>
              <a:rPr lang="en-GB" sz="1800" dirty="0">
                <a:effectLst/>
                <a:latin typeface="Lato" panose="020F0502020204030203" pitchFamily="34" charset="0"/>
                <a:ea typeface="Calibri" panose="020F0502020204030204" pitchFamily="34" charset="0"/>
                <a:cs typeface="Calibri" panose="020F0502020204030204" pitchFamily="34" charset="0"/>
              </a:rPr>
              <a:t>, who says he has received “a new life, a new home, a new father.”  In the same way, a relationship of adoption as Christians means our debts are cancelled, and receive all that belongs to heirs of God.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3</a:t>
            </a:fld>
            <a:endParaRPr lang="en-GB"/>
          </a:p>
        </p:txBody>
      </p:sp>
    </p:spTree>
    <p:extLst>
      <p:ext uri="{BB962C8B-B14F-4D97-AF65-F5344CB8AC3E}">
        <p14:creationId xmlns:p14="http://schemas.microsoft.com/office/powerpoint/2010/main" val="34440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b="1" dirty="0">
                <a:effectLst/>
                <a:latin typeface="Lato" panose="020F0502020204030203" pitchFamily="34" charset="0"/>
                <a:ea typeface="Calibri" panose="020F0502020204030204" pitchFamily="34" charset="0"/>
                <a:cs typeface="Calibri" panose="020F0502020204030204" pitchFamily="34" charset="0"/>
              </a:rPr>
              <a:t>Justifying us.  </a:t>
            </a:r>
            <a:r>
              <a:rPr lang="en-GB" sz="1800" dirty="0">
                <a:effectLst/>
                <a:latin typeface="Lato" panose="020F0502020204030203" pitchFamily="34" charset="0"/>
                <a:ea typeface="Calibri" panose="020F0502020204030204" pitchFamily="34" charset="0"/>
                <a:cs typeface="Calibri" panose="020F0502020204030204" pitchFamily="34" charset="0"/>
              </a:rPr>
              <a:t>Justification by faith has rightfully been emphasised as an important part of understanding salvation.  It emphasises the complete forgiveness and right relationship we gain with God because of what Jesus did.  It means we find ourselves before God in a place in which it is as if we had never done anything to disobey Him. A much-loved priest in the Philippines carried around the burden of a secret sin he had committed many years before. He had asked for forgiveness but still had no peace.  In his parish was a woman who loved God and who claimed to be able to speak with Christ and He with her. The sceptical priest wanted to test her and said, "The next time you speak with Jesus, I want you to ask Him what sin I committed while I was in training college." The woman agreed.  A few days later they met and the priest asked her, "Well, did Christ visit you in your dreams?"  "Yes, he did," she replied.  "And did you ask him what sin I committed in college?"  "Yes."  "And what did he say?"  "He said, 'I don't remember.'"  God’s final judgement has already taken place on the cross. </a:t>
            </a:r>
          </a:p>
          <a:p>
            <a:pPr marL="0" lvl="0" indent="0">
              <a:lnSpc>
                <a:spcPct val="107000"/>
              </a:lnSpc>
              <a:spcAft>
                <a:spcPts val="800"/>
              </a:spcAft>
              <a:buFont typeface="+mj-lt"/>
              <a:buNone/>
            </a:pPr>
            <a:endParaRPr lang="en-GB" sz="1800" b="1" dirty="0">
              <a:effectLst/>
              <a:latin typeface="Lato" panose="020F0502020204030203" pitchFamily="34" charset="0"/>
              <a:ea typeface="Calibri" panose="020F0502020204030204" pitchFamily="34" charset="0"/>
              <a:cs typeface="Calibri" panose="020F0502020204030204" pitchFamily="34" charset="0"/>
            </a:endParaRPr>
          </a:p>
          <a:p>
            <a:pPr marL="0" lvl="0" indent="0">
              <a:lnSpc>
                <a:spcPct val="107000"/>
              </a:lnSpc>
              <a:spcAft>
                <a:spcPts val="800"/>
              </a:spcAft>
              <a:buFont typeface="+mj-lt"/>
              <a:buNone/>
            </a:pPr>
            <a:r>
              <a:rPr lang="en-GB" sz="1800" b="1" dirty="0">
                <a:effectLst/>
                <a:latin typeface="Lato" panose="020F0502020204030203" pitchFamily="34" charset="0"/>
                <a:ea typeface="Calibri" panose="020F0502020204030204" pitchFamily="34" charset="0"/>
                <a:cs typeface="Calibri" panose="020F0502020204030204" pitchFamily="34" charset="0"/>
              </a:rPr>
              <a:t>God restores us through grace.  </a:t>
            </a:r>
            <a:r>
              <a:rPr lang="en-GB" sz="1800" dirty="0">
                <a:effectLst/>
                <a:latin typeface="Lato" panose="020F0502020204030203" pitchFamily="34" charset="0"/>
                <a:ea typeface="Calibri" panose="020F0502020204030204" pitchFamily="34" charset="0"/>
                <a:cs typeface="Calibri" panose="020F0502020204030204" pitchFamily="34" charset="0"/>
              </a:rPr>
              <a:t>God’s grace is not just a New Testament revelation – the Jewish people were never driven by works or effort - Judaism was always a religion of grace. Jewish people believed that they were saved because they had been chosen by God. Nevertheless, they were marked out by ways of life given to them by God and by signs of His relationship with Him – such as circumcision, or keeping certain food laws.  The good news is that no one is excluded because they haven’t obeyed particular laws which act as “boundary-markers”.  “…it is by grace you have been saved, through faith-and this is not from yourselves, it is the gift of God-not by works, so that no one can boast.” (Ephesians 2: 8-9)</a:t>
            </a:r>
          </a:p>
          <a:p>
            <a:pPr marL="0" lvl="0" indent="0">
              <a:lnSpc>
                <a:spcPct val="107000"/>
              </a:lnSpc>
              <a:spcAft>
                <a:spcPts val="800"/>
              </a:spcAft>
              <a:buFont typeface="+mj-lt"/>
              <a:buNone/>
            </a:pPr>
            <a:endParaRPr lang="en-GB" sz="1800" dirty="0">
              <a:effectLst/>
              <a:latin typeface="Lato" panose="020F05020202040302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 typeface="+mj-lt"/>
              <a:buNone/>
              <a:tabLst/>
              <a:defRPr/>
            </a:pPr>
            <a:r>
              <a:rPr lang="en-GB" sz="1800">
                <a:effectLst/>
                <a:latin typeface="Lato" panose="020F0502020204030203" pitchFamily="34" charset="0"/>
                <a:ea typeface="Calibri" panose="020F0502020204030204" pitchFamily="34" charset="0"/>
                <a:cs typeface="Calibri" panose="020F0502020204030204" pitchFamily="34" charset="0"/>
              </a:rPr>
              <a:t>In the booklet we look again at what it means to “have enough faith” – a theme we cover in module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4</a:t>
            </a:fld>
            <a:endParaRPr lang="en-GB"/>
          </a:p>
        </p:txBody>
      </p:sp>
    </p:spTree>
    <p:extLst>
      <p:ext uri="{BB962C8B-B14F-4D97-AF65-F5344CB8AC3E}">
        <p14:creationId xmlns:p14="http://schemas.microsoft.com/office/powerpoint/2010/main" val="34256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5</a:t>
            </a:fld>
            <a:endParaRPr lang="en-GB"/>
          </a:p>
        </p:txBody>
      </p:sp>
    </p:spTree>
    <p:extLst>
      <p:ext uri="{BB962C8B-B14F-4D97-AF65-F5344CB8AC3E}">
        <p14:creationId xmlns:p14="http://schemas.microsoft.com/office/powerpoint/2010/main" val="25482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b="1" dirty="0">
                <a:effectLst/>
                <a:latin typeface="Lato" panose="020F0502020204030203" pitchFamily="34" charset="0"/>
                <a:ea typeface="Calibri" panose="020F0502020204030204" pitchFamily="34" charset="0"/>
                <a:cs typeface="Calibri" panose="020F0502020204030204" pitchFamily="34" charset="0"/>
              </a:rPr>
              <a:t>Humans are renewed creations.  </a:t>
            </a:r>
            <a:r>
              <a:rPr lang="en-GB" sz="1800" dirty="0">
                <a:effectLst/>
                <a:latin typeface="Lato" panose="020F0502020204030203" pitchFamily="34" charset="0"/>
                <a:ea typeface="Calibri" panose="020F0502020204030204" pitchFamily="34" charset="0"/>
                <a:cs typeface="Calibri" panose="020F0502020204030204" pitchFamily="34" charset="0"/>
              </a:rPr>
              <a:t>Just as God’s plan is to restore all things, He wants to restore us.  We look at others, and ourselves, differently:  “So from now on we regard no one from a worldly point of view. Though we once regarded Christ in this way, we do so no longer. Therefore, if anyone is in Christ, the new creation has come: The old has gone, the new is here!” (2 Corinthians 5: 16-17)  </a:t>
            </a:r>
            <a:r>
              <a:rPr lang="en-GB" sz="1800" b="1" dirty="0">
                <a:effectLst/>
                <a:latin typeface="Lato" panose="020F0502020204030203" pitchFamily="34" charset="0"/>
                <a:ea typeface="Calibri" panose="020F0502020204030204" pitchFamily="34" charset="0"/>
                <a:cs typeface="Calibri" panose="020F0502020204030204" pitchFamily="34" charset="0"/>
              </a:rPr>
              <a:t>A restored person becomes more like Christ.  </a:t>
            </a:r>
            <a:r>
              <a:rPr lang="en-GB" sz="1800" dirty="0">
                <a:effectLst/>
                <a:latin typeface="Lato" panose="020F0502020204030203" pitchFamily="34" charset="0"/>
                <a:ea typeface="Calibri" panose="020F0502020204030204" pitchFamily="34" charset="0"/>
                <a:cs typeface="Calibri" panose="020F0502020204030204" pitchFamily="34" charset="0"/>
              </a:rPr>
              <a:t>In the New Testament, a fully human life is one in which “Christ is formed in you.”  (Galatians 4:19)  For disciples our baptism is a time when we died to our own way of living, and from now on live a new life – totally identifying with Christ, and living life as He would live it: “We were therefore buried with him through baptism into death in order that, just as Christ was raised from the dead through the glory of the Father, we too may live a new life.” (Romans 6:4)  </a:t>
            </a:r>
            <a:r>
              <a:rPr lang="en-GB" sz="1800" b="1" dirty="0">
                <a:effectLst/>
                <a:latin typeface="Lato" panose="020F0502020204030203" pitchFamily="34" charset="0"/>
                <a:ea typeface="Calibri" panose="020F0502020204030204" pitchFamily="34" charset="0"/>
                <a:cs typeface="Calibri" panose="020F0502020204030204" pitchFamily="34" charset="0"/>
              </a:rPr>
              <a:t>Our natural response to what God has done is to live differently.  </a:t>
            </a:r>
            <a:r>
              <a:rPr lang="en-GB" sz="1800" dirty="0">
                <a:effectLst/>
                <a:latin typeface="Lato" panose="020F0502020204030203" pitchFamily="34" charset="0"/>
                <a:ea typeface="Calibri" panose="020F0502020204030204" pitchFamily="34" charset="0"/>
                <a:cs typeface="Calibri" panose="020F0502020204030204" pitchFamily="34" charset="0"/>
              </a:rPr>
              <a:t>Many of the letters unfold what God has done, and then pivot to challenge or invite Christians to live in response to that.  Paul writes that those who hear “about Christ and were taught in him in accordance with the truth that is in Jesus” will “put on the new self, created to be like God in true righteousness and holiness.”  (Ephesians 4: 22-24).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6</a:t>
            </a:fld>
            <a:endParaRPr lang="en-GB"/>
          </a:p>
        </p:txBody>
      </p:sp>
    </p:spTree>
    <p:extLst>
      <p:ext uri="{BB962C8B-B14F-4D97-AF65-F5344CB8AC3E}">
        <p14:creationId xmlns:p14="http://schemas.microsoft.com/office/powerpoint/2010/main" val="154215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b="1" dirty="0">
                <a:effectLst/>
                <a:latin typeface="Lato" panose="020F0502020204030203" pitchFamily="34" charset="0"/>
                <a:ea typeface="Calibri" panose="020F0502020204030204" pitchFamily="34" charset="0"/>
                <a:cs typeface="Calibri" panose="020F0502020204030204" pitchFamily="34" charset="0"/>
              </a:rPr>
              <a:t>Change comes as we cooperate with the Holy Spirit  </a:t>
            </a:r>
            <a:r>
              <a:rPr lang="en-GB" sz="1800" dirty="0">
                <a:effectLst/>
                <a:latin typeface="Lato" panose="020F0502020204030203" pitchFamily="34" charset="0"/>
                <a:ea typeface="Calibri" panose="020F0502020204030204" pitchFamily="34" charset="0"/>
                <a:cs typeface="Calibri" panose="020F0502020204030204" pitchFamily="34" charset="0"/>
              </a:rPr>
              <a:t>The New Testament describes and explores how the world now lives in the age of God’s Spirit.  The presence of God’s Holy Spirit in the world, the power that raised Jesus from death and brings the reality of God’s future promise into the present, is the source of any meaningful change in our lives.  As we seek to become more like Christ, the only path offered is in cooperation with God’s Spirit.  Those “who are led by the Spirit of God are the children of God” (Romans 8:14) and while Christians seek to live to God’s eternal standards, we cannot do it “by the flesh” (our own efforts) but by the Spirit.  (Romans 8:1-13)  </a:t>
            </a:r>
            <a:r>
              <a:rPr lang="en-GB" sz="1800" b="1" dirty="0">
                <a:effectLst/>
                <a:latin typeface="Lato" panose="020F0502020204030203" pitchFamily="34" charset="0"/>
                <a:ea typeface="Calibri" panose="020F0502020204030204" pitchFamily="34" charset="0"/>
                <a:cs typeface="Calibri" panose="020F0502020204030204" pitchFamily="34" charset="0"/>
              </a:rPr>
              <a:t>The Holy Spirit’s work in restoring humanity to each other.  </a:t>
            </a:r>
            <a:r>
              <a:rPr lang="en-GB" sz="1800" dirty="0">
                <a:effectLst/>
                <a:latin typeface="Lato" panose="020F0502020204030203" pitchFamily="34" charset="0"/>
                <a:ea typeface="Calibri" panose="020F0502020204030204" pitchFamily="34" charset="0"/>
                <a:cs typeface="Calibri" panose="020F0502020204030204" pitchFamily="34" charset="0"/>
              </a:rPr>
              <a:t>In Acts we see how at Pentecost God reverses the way humans are split off from each other in two amazing ways – He uses all the languages of those who are present to communicate – He affirms their differences – but He gives His Spirit to all of them – making them one community in Christ.  The story of Acts describes this creation of a new family, as the Jewish followers of Jesus began to see and respond to how God was now calling all people.    Through Christ God has broken down the wall of hostility (Ephesians 2:14) between different people groups…”in Christ Jesus you are all children of God through faith, for all of you who were baptized into Christ have clothed yourselves with Christ. There is neither Jew nor Gentile, neither slave nor free, nor is there male and female, for you are all one in Christ Jesus.”  (Galatians 3:26-28)  The ultimate promise in the book of Revelation is of “…a great multitude that no one could count, from every nation, tribe, people and language, standing before the throne and before the Lamb.”  (Revelation 7:9-10)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7</a:t>
            </a:fld>
            <a:endParaRPr lang="en-GB"/>
          </a:p>
        </p:txBody>
      </p:sp>
    </p:spTree>
    <p:extLst>
      <p:ext uri="{BB962C8B-B14F-4D97-AF65-F5344CB8AC3E}">
        <p14:creationId xmlns:p14="http://schemas.microsoft.com/office/powerpoint/2010/main" val="368782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8</a:t>
            </a:fld>
            <a:endParaRPr lang="en-GB"/>
          </a:p>
        </p:txBody>
      </p:sp>
    </p:spTree>
    <p:extLst>
      <p:ext uri="{BB962C8B-B14F-4D97-AF65-F5344CB8AC3E}">
        <p14:creationId xmlns:p14="http://schemas.microsoft.com/office/powerpoint/2010/main" val="75000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dirty="0">
                <a:effectLst/>
                <a:latin typeface="Lato" panose="020F0502020204030203" pitchFamily="34" charset="0"/>
                <a:ea typeface="Calibri" panose="020F0502020204030204" pitchFamily="34" charset="0"/>
                <a:cs typeface="Calibri" panose="020F0502020204030204" pitchFamily="34" charset="0"/>
              </a:rPr>
              <a:t>The New Testament describes how our calling as Jesus’ body – His church – is to join in with His work in the world as we look in hope for God’s Kingdom to come to earth in its fulness.  </a:t>
            </a:r>
            <a:r>
              <a:rPr lang="en-GB" sz="1800" b="1" dirty="0">
                <a:effectLst/>
                <a:latin typeface="Lato" panose="020F0502020204030203" pitchFamily="34" charset="0"/>
                <a:ea typeface="Calibri" panose="020F0502020204030204" pitchFamily="34" charset="0"/>
                <a:cs typeface="Calibri" panose="020F0502020204030204" pitchFamily="34" charset="0"/>
              </a:rPr>
              <a:t>The purpose and life of the church  </a:t>
            </a:r>
            <a:r>
              <a:rPr lang="en-GB" sz="1800" dirty="0">
                <a:effectLst/>
                <a:latin typeface="Lato" panose="020F0502020204030203" pitchFamily="34" charset="0"/>
                <a:ea typeface="Calibri" panose="020F0502020204030204" pitchFamily="34" charset="0"/>
                <a:cs typeface="Calibri" panose="020F0502020204030204" pitchFamily="34" charset="0"/>
              </a:rPr>
              <a:t>As we have seen in module 3, the church is called to be a “sign of God’s reign and a foretaste of His rule” - who we are is as significant as what we do.  The New Testament offers many images and descriptions to help us grasp this identity and task.  </a:t>
            </a:r>
            <a:r>
              <a:rPr lang="en-GB" sz="1800" b="1" dirty="0">
                <a:effectLst/>
                <a:latin typeface="Lato" panose="020F0502020204030203" pitchFamily="34" charset="0"/>
                <a:ea typeface="Calibri" panose="020F0502020204030204" pitchFamily="34" charset="0"/>
                <a:cs typeface="Calibri" panose="020F0502020204030204" pitchFamily="34" charset="0"/>
              </a:rPr>
              <a:t>Who we are.  </a:t>
            </a:r>
            <a:r>
              <a:rPr lang="en-GB" sz="1800" dirty="0">
                <a:effectLst/>
                <a:latin typeface="Lato" panose="020F0502020204030203" pitchFamily="34" charset="0"/>
                <a:ea typeface="Calibri" panose="020F0502020204030204" pitchFamily="34" charset="0"/>
                <a:cs typeface="Calibri" panose="020F0502020204030204" pitchFamily="34" charset="0"/>
              </a:rPr>
              <a:t>Paul describes disciples as God’s chosen and “holy” people – set apart by Him to continue His purposes in the world.  We do this as people who know we are “dearly loved” (Colossians 3:12).  The Bible finishes by celebrating us as God’s “bride” (Revelation 21:2).  Throughout the Bible God has called people into covenant relationship with Him.  Paul describes how the way in which a husband and wife are united as “one flesh” is a picture of the deep covenant intimacy God wants with His people, (Ephesians 5:21-22) under Christ as the “head of the church.”  (Ephesians 1:22).  Knowing ourselves to be loved and united in this way, we live as one body, the fulfilment of God’s plan for a newly created humanity in which “each member belongs to the others” (Romans 12:5), a “family of believers” (Galatians 6:10), no longer strangers, separated by ethnicity or background, but “fellow citizens with God’s people and also members of his household” (Ephesians 2:19).  God’s plan was always to call a people to be a blessing to the world, set apart for Him, worshipping Him, demonstrating His love, acting in a priestly way to connect God to people, and people to God.  The New Testament reveals this calling to Israel is now extended to all people.  The church becomes God’s temple and priesthood.  No longer is God’s presence focussed in a particular building, but in Christ we “are being built together to become a dwelling in which God lives by his Spirit.” (Ephesians 2:22). “Don’t you know that you yourselves are God’s temple and that God’s Spirit dwells in your midst?” (1 Corinthians 3:16) We are “like living stones…being built into a spiritual house to be a holy priesthood, offering spiritual sacrifices acceptable to God through Jesus Christ.”  In Christ we are “a chosen people, a royal priesthood, a holy nation, God’s special possession, that you may declare the praises of him who called you out of darkness into his wonderful light.” (1 Peter 2:5,9)  As such, we are living representatives of Christ in the world.  “We are therefore Christ’s ambassadors, as though God were making his appeal through us.” (2 Corinthians 5: 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9</a:t>
            </a:fld>
            <a:endParaRPr lang="en-GB"/>
          </a:p>
        </p:txBody>
      </p:sp>
    </p:spTree>
    <p:extLst>
      <p:ext uri="{BB962C8B-B14F-4D97-AF65-F5344CB8AC3E}">
        <p14:creationId xmlns:p14="http://schemas.microsoft.com/office/powerpoint/2010/main" val="31126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4885-C546-41DE-95E6-651BD989B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F033D-8B04-4D63-A297-0D61982DB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C409B5-9497-4901-88F0-7EC61CF3BC94}"/>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5" name="Footer Placeholder 4">
            <a:extLst>
              <a:ext uri="{FF2B5EF4-FFF2-40B4-BE49-F238E27FC236}">
                <a16:creationId xmlns:a16="http://schemas.microsoft.com/office/drawing/2014/main" id="{C23F57A9-192E-465F-97FF-E33E05719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AD787E-03CE-4D3C-9274-004F6436994B}"/>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264328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6D5B-49EC-47CC-A0E4-9770CCF7B0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E428DE-7D94-4893-8B41-7757AE5C6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07FFFE-028F-4B80-BDD2-2E891944C085}"/>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5" name="Footer Placeholder 4">
            <a:extLst>
              <a:ext uri="{FF2B5EF4-FFF2-40B4-BE49-F238E27FC236}">
                <a16:creationId xmlns:a16="http://schemas.microsoft.com/office/drawing/2014/main" id="{3B866A24-1133-4E71-8BF3-CED997CE2E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923F7-5D6D-42B2-A590-4064802FA275}"/>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1541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9EE581-C591-4DBD-ADDC-0FB503D3EE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49DB9C-9AB1-4ABD-BC5B-CA2178B3FE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46032-778B-4018-B991-E06E93972AD9}"/>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5" name="Footer Placeholder 4">
            <a:extLst>
              <a:ext uri="{FF2B5EF4-FFF2-40B4-BE49-F238E27FC236}">
                <a16:creationId xmlns:a16="http://schemas.microsoft.com/office/drawing/2014/main" id="{F5A30855-B7D3-4790-BDC3-72D67E42D0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BD765-BA99-4453-92CB-AE880A05893C}"/>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140737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D755-4635-4310-BABF-4ED3BDA379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B79B92-11A2-4AF5-9239-9B358BEEA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0A7632-D435-4958-A701-3587585999BA}"/>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5" name="Footer Placeholder 4">
            <a:extLst>
              <a:ext uri="{FF2B5EF4-FFF2-40B4-BE49-F238E27FC236}">
                <a16:creationId xmlns:a16="http://schemas.microsoft.com/office/drawing/2014/main" id="{B94719F8-B928-4BEF-96A2-B323327FA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6B5DC8-3E33-4429-A0B2-2A359E245926}"/>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109583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D7ED-D8F5-4606-8078-0DE54E6D9A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531C0C-DA48-4467-88FF-57CCA65AC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F9F7-34FC-4528-9A4D-29AC852BD049}"/>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5" name="Footer Placeholder 4">
            <a:extLst>
              <a:ext uri="{FF2B5EF4-FFF2-40B4-BE49-F238E27FC236}">
                <a16:creationId xmlns:a16="http://schemas.microsoft.com/office/drawing/2014/main" id="{A66787C4-F44C-4536-9B9F-9CB1933C82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9C89B-F999-4786-8D86-77E22F62114D}"/>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365172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08B2-7797-473E-BC2D-FFFFFD72B3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4078D-AF44-44C1-86F9-870A2C483A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93B8E6-CF8E-4084-9009-4259CF1FC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6557C4-97D3-4BF8-AF5E-BB61C26E3E79}"/>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6" name="Footer Placeholder 5">
            <a:extLst>
              <a:ext uri="{FF2B5EF4-FFF2-40B4-BE49-F238E27FC236}">
                <a16:creationId xmlns:a16="http://schemas.microsoft.com/office/drawing/2014/main" id="{D855494B-5A75-4911-B70D-077D8ED92B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52ED0A-9E79-4795-A59D-ED3BCF081E45}"/>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46362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7751-0093-44D6-AD1B-08FA25B1A5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82E2CE-6388-4788-BF1B-B77514659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59522-DE89-48D8-AFFD-C61DF7C14F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64A29-14A0-4857-BA84-827286A7B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1F28C-30A0-4BBC-B8B2-C1BA1D22AB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D22A5C-5C01-4FF0-9ED1-5B0C673F149B}"/>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8" name="Footer Placeholder 7">
            <a:extLst>
              <a:ext uri="{FF2B5EF4-FFF2-40B4-BE49-F238E27FC236}">
                <a16:creationId xmlns:a16="http://schemas.microsoft.com/office/drawing/2014/main" id="{3FDBA518-2387-4C49-A6B2-4C2F6FE921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B26048-150C-4DB8-92EE-D877FDB52B64}"/>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229094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98C6-0971-4B27-83A0-1DCCD7ED3D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23AEFF-31C7-4C44-B8B0-4F9DBC605D20}"/>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4" name="Footer Placeholder 3">
            <a:extLst>
              <a:ext uri="{FF2B5EF4-FFF2-40B4-BE49-F238E27FC236}">
                <a16:creationId xmlns:a16="http://schemas.microsoft.com/office/drawing/2014/main" id="{DAB2E7D2-D5D4-4118-ACE3-64F0D7616F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4E6BAA-8A15-4940-9A0D-20C3DB1EF69E}"/>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190779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46D24-0B24-435F-BCD1-23D93BDF0137}"/>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3" name="Footer Placeholder 2">
            <a:extLst>
              <a:ext uri="{FF2B5EF4-FFF2-40B4-BE49-F238E27FC236}">
                <a16:creationId xmlns:a16="http://schemas.microsoft.com/office/drawing/2014/main" id="{DB1645F4-99F3-4328-ABB9-91A339F3DF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D6F2D9-CDF5-4E91-8206-EB5FBF3629AF}"/>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116018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B264-1271-47C4-A2D3-446F9214F5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E98C68-559D-4FD0-B22C-736771604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A88F36-079B-451A-BFD6-323DE5B63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FEF64-6836-4C31-8A69-20156EE8CE25}"/>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6" name="Footer Placeholder 5">
            <a:extLst>
              <a:ext uri="{FF2B5EF4-FFF2-40B4-BE49-F238E27FC236}">
                <a16:creationId xmlns:a16="http://schemas.microsoft.com/office/drawing/2014/main" id="{51AC6BBF-7F35-4E15-B887-F25BD95E8B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6DF185-5AF2-41A7-8D6C-759A349526BF}"/>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247483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8C4-8225-4DC5-BE6E-4F1025EDE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58A9B1-045E-4869-A270-412D268B5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6E54FE-8D64-45CD-997C-60A6F14BB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B12C3-41E1-46D2-B9F0-2A91C7CE9363}"/>
              </a:ext>
            </a:extLst>
          </p:cNvPr>
          <p:cNvSpPr>
            <a:spLocks noGrp="1"/>
          </p:cNvSpPr>
          <p:nvPr>
            <p:ph type="dt" sz="half" idx="10"/>
          </p:nvPr>
        </p:nvSpPr>
        <p:spPr/>
        <p:txBody>
          <a:bodyPr/>
          <a:lstStyle/>
          <a:p>
            <a:fld id="{D594DD1D-EB94-4C55-B34D-20845A8F00A9}" type="datetimeFigureOut">
              <a:rPr lang="en-GB" smtClean="0"/>
              <a:t>09/03/2022</a:t>
            </a:fld>
            <a:endParaRPr lang="en-GB"/>
          </a:p>
        </p:txBody>
      </p:sp>
      <p:sp>
        <p:nvSpPr>
          <p:cNvPr id="6" name="Footer Placeholder 5">
            <a:extLst>
              <a:ext uri="{FF2B5EF4-FFF2-40B4-BE49-F238E27FC236}">
                <a16:creationId xmlns:a16="http://schemas.microsoft.com/office/drawing/2014/main" id="{01A2BEB8-652B-456E-BB5E-705828B3DF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5B560D-D126-49BE-942F-523BCFCD4E17}"/>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341023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DBBA4-C11D-4329-9F89-B6D994B02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DC8FD2-1A40-427E-B6B3-D3C8DFA54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E4D21-939C-4DC0-8809-A75F2C4A1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4DD1D-EB94-4C55-B34D-20845A8F00A9}" type="datetimeFigureOut">
              <a:rPr lang="en-GB" smtClean="0"/>
              <a:t>09/03/2022</a:t>
            </a:fld>
            <a:endParaRPr lang="en-GB"/>
          </a:p>
        </p:txBody>
      </p:sp>
      <p:sp>
        <p:nvSpPr>
          <p:cNvPr id="5" name="Footer Placeholder 4">
            <a:extLst>
              <a:ext uri="{FF2B5EF4-FFF2-40B4-BE49-F238E27FC236}">
                <a16:creationId xmlns:a16="http://schemas.microsoft.com/office/drawing/2014/main" id="{7114E25C-AC82-4931-A6F5-C61B18BBA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7B2AB6-453B-4A90-AC18-9D1D329B6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AA386-2915-42BD-83EA-5963ECCD123D}" type="slidenum">
              <a:rPr lang="en-GB" smtClean="0"/>
              <a:t>‹#›</a:t>
            </a:fld>
            <a:endParaRPr lang="en-GB"/>
          </a:p>
        </p:txBody>
      </p:sp>
    </p:spTree>
    <p:extLst>
      <p:ext uri="{BB962C8B-B14F-4D97-AF65-F5344CB8AC3E}">
        <p14:creationId xmlns:p14="http://schemas.microsoft.com/office/powerpoint/2010/main" val="1915005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3DFD5F-2A8D-403E-BAE3-4F4F641ACC2F}"/>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
        <p:nvSpPr>
          <p:cNvPr id="8" name="Title 1">
            <a:extLst>
              <a:ext uri="{FF2B5EF4-FFF2-40B4-BE49-F238E27FC236}">
                <a16:creationId xmlns:a16="http://schemas.microsoft.com/office/drawing/2014/main" id="{2DFA3E7C-0ED3-41FF-88E0-92D8AFFE22A8}"/>
              </a:ext>
            </a:extLst>
          </p:cNvPr>
          <p:cNvSpPr txBox="1">
            <a:spLocks/>
          </p:cNvSpPr>
          <p:nvPr/>
        </p:nvSpPr>
        <p:spPr>
          <a:xfrm>
            <a:off x="838200" y="1469376"/>
            <a:ext cx="10515600" cy="39438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chemeClr val="tx1"/>
                </a:solidFill>
                <a:latin typeface="Lato Black" panose="020F0502020204030203" pitchFamily="34" charset="77"/>
                <a:ea typeface="+mj-ea"/>
                <a:cs typeface="+mj-cs"/>
              </a:defRPr>
            </a:lvl1pPr>
          </a:lstStyle>
          <a:p>
            <a:pPr algn="ctr"/>
            <a:r>
              <a:rPr lang="en-US" sz="4800" dirty="0">
                <a:solidFill>
                  <a:srgbClr val="002060"/>
                </a:solidFill>
              </a:rPr>
              <a:t>WAY OF DISCIPLESHIP: </a:t>
            </a:r>
          </a:p>
          <a:p>
            <a:pPr algn="ctr"/>
            <a:r>
              <a:rPr lang="en-US" sz="4800" dirty="0">
                <a:solidFill>
                  <a:srgbClr val="002060"/>
                </a:solidFill>
              </a:rPr>
              <a:t>BIBLE CONFIDENCE AND KNOWING THE STORY</a:t>
            </a:r>
          </a:p>
          <a:p>
            <a:pPr algn="ctr"/>
            <a:r>
              <a:rPr lang="en-GB" dirty="0">
                <a:solidFill>
                  <a:srgbClr val="00B050"/>
                </a:solidFill>
              </a:rPr>
              <a:t>CHURCH AND FUTURE HOPE</a:t>
            </a:r>
            <a:endParaRPr lang="en-US" dirty="0">
              <a:solidFill>
                <a:srgbClr val="00B050"/>
              </a:solidFill>
            </a:endParaRPr>
          </a:p>
        </p:txBody>
      </p:sp>
      <p:pic>
        <p:nvPicPr>
          <p:cNvPr id="3" name="Picture 2" descr="Icon&#10;&#10;Description automatically generated">
            <a:extLst>
              <a:ext uri="{FF2B5EF4-FFF2-40B4-BE49-F238E27FC236}">
                <a16:creationId xmlns:a16="http://schemas.microsoft.com/office/drawing/2014/main" id="{52E426A6-110C-463A-B31A-9F468344E2F5}"/>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03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646C7755-84BB-4C93-A124-0FFAD6D54DDC}"/>
              </a:ext>
            </a:extLst>
          </p:cNvPr>
          <p:cNvPicPr>
            <a:picLocks noChangeAspect="1"/>
          </p:cNvPicPr>
          <p:nvPr/>
        </p:nvPicPr>
        <p:blipFill>
          <a:blip r:embed="rId3">
            <a:extLst>
              <a:ext uri="{28A0092B-C50C-407E-A947-70E740481C1C}">
                <a14:useLocalDpi xmlns:a14="http://schemas.microsoft.com/office/drawing/2010/main" val="0"/>
              </a:ext>
            </a:extLst>
          </a:blip>
          <a:srcRect l="700" r="700"/>
          <a:stretch/>
        </p:blipFill>
        <p:spPr>
          <a:xfrm>
            <a:off x="7684006" y="10"/>
            <a:ext cx="4507993" cy="6857990"/>
          </a:xfrm>
          <a:prstGeom prst="rect">
            <a:avLst/>
          </a:prstGeom>
        </p:spPr>
      </p:pic>
      <p:pic>
        <p:nvPicPr>
          <p:cNvPr id="9" name="Picture 8" descr="Icon&#10;&#10;Description automatically generated">
            <a:extLst>
              <a:ext uri="{FF2B5EF4-FFF2-40B4-BE49-F238E27FC236}">
                <a16:creationId xmlns:a16="http://schemas.microsoft.com/office/drawing/2014/main" id="{E5B5F9FD-0628-4CE0-B0D6-CEDFA1C70F5B}"/>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3DBEB803-C83D-4F93-9958-4501B626E62D}"/>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
        <p:nvSpPr>
          <p:cNvPr id="12" name="Rectangle 11">
            <a:extLst>
              <a:ext uri="{FF2B5EF4-FFF2-40B4-BE49-F238E27FC236}">
                <a16:creationId xmlns:a16="http://schemas.microsoft.com/office/drawing/2014/main" id="{ED17064A-6BF3-4360-8AD2-B8E252265ADE}"/>
              </a:ext>
            </a:extLst>
          </p:cNvPr>
          <p:cNvSpPr/>
          <p:nvPr/>
        </p:nvSpPr>
        <p:spPr>
          <a:xfrm>
            <a:off x="350729" y="2655518"/>
            <a:ext cx="6739003" cy="773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A438C8E-573A-457D-A3DE-FD45D8713A12}"/>
              </a:ext>
            </a:extLst>
          </p:cNvPr>
          <p:cNvSpPr txBox="1"/>
          <p:nvPr/>
        </p:nvSpPr>
        <p:spPr>
          <a:xfrm>
            <a:off x="615458" y="1609772"/>
            <a:ext cx="6268770" cy="2825496"/>
          </a:xfrm>
          <a:prstGeom prst="rect">
            <a:avLst/>
          </a:prstGeom>
        </p:spPr>
        <p:txBody>
          <a:bodyPr vert="horz" lIns="91440" tIns="45720" rIns="91440" bIns="45720" rtlCol="0">
            <a:noAutofit/>
          </a:bodyPr>
          <a:lstStyle/>
          <a:p>
            <a:pPr>
              <a:lnSpc>
                <a:spcPct val="90000"/>
              </a:lnSpc>
              <a:spcAft>
                <a:spcPts val="600"/>
              </a:spcAft>
            </a:pPr>
            <a:r>
              <a:rPr lang="en-GB" sz="2000" b="1" dirty="0">
                <a:solidFill>
                  <a:srgbClr val="2F5597"/>
                </a:solidFill>
                <a:latin typeface="Lato" panose="020F0502020204030203" pitchFamily="34" charset="0"/>
              </a:rPr>
              <a:t>The purpose and life of the church:  How we live.</a:t>
            </a:r>
          </a:p>
          <a:p>
            <a:pPr>
              <a:lnSpc>
                <a:spcPct val="90000"/>
              </a:lnSpc>
              <a:spcAft>
                <a:spcPts val="600"/>
              </a:spcAft>
            </a:pPr>
            <a:endParaRPr lang="en-GB" sz="2000" dirty="0">
              <a:solidFill>
                <a:srgbClr val="2F5597"/>
              </a:solidFill>
              <a:latin typeface="Lato" panose="020F0502020204030203" pitchFamily="34" charset="0"/>
            </a:endParaRPr>
          </a:p>
          <a:p>
            <a:pPr>
              <a:lnSpc>
                <a:spcPct val="90000"/>
              </a:lnSpc>
              <a:spcAft>
                <a:spcPts val="600"/>
              </a:spcAft>
            </a:pPr>
            <a:r>
              <a:rPr lang="en-GB" sz="2000" dirty="0">
                <a:solidFill>
                  <a:srgbClr val="2F5597"/>
                </a:solidFill>
                <a:latin typeface="Lato" panose="020F0502020204030203" pitchFamily="34" charset="0"/>
              </a:rPr>
              <a:t>Uniquely multi-ethnic, breaking down barriers and marked by love. </a:t>
            </a:r>
          </a:p>
          <a:p>
            <a:pPr>
              <a:lnSpc>
                <a:spcPct val="90000"/>
              </a:lnSpc>
              <a:spcAft>
                <a:spcPts val="600"/>
              </a:spcAft>
            </a:pPr>
            <a:endParaRPr lang="en-GB" sz="2000" dirty="0">
              <a:solidFill>
                <a:srgbClr val="2F5597"/>
              </a:solidFill>
              <a:latin typeface="Lato" panose="020F0502020204030203" pitchFamily="34" charset="0"/>
            </a:endParaRPr>
          </a:p>
          <a:p>
            <a:pPr>
              <a:lnSpc>
                <a:spcPct val="90000"/>
              </a:lnSpc>
              <a:spcAft>
                <a:spcPts val="600"/>
              </a:spcAft>
            </a:pPr>
            <a:r>
              <a:rPr lang="en-GB" sz="2000" dirty="0">
                <a:solidFill>
                  <a:srgbClr val="2F5597"/>
                </a:solidFill>
                <a:latin typeface="Lato" panose="020F0502020204030203" pitchFamily="34" charset="0"/>
              </a:rPr>
              <a:t>Salt and light within surrounding cultures. </a:t>
            </a:r>
          </a:p>
          <a:p>
            <a:pPr>
              <a:lnSpc>
                <a:spcPct val="90000"/>
              </a:lnSpc>
              <a:spcAft>
                <a:spcPts val="600"/>
              </a:spcAft>
            </a:pPr>
            <a:endParaRPr lang="en-GB" sz="2000" dirty="0">
              <a:solidFill>
                <a:srgbClr val="2F5597"/>
              </a:solidFill>
              <a:latin typeface="Lato" panose="020F0502020204030203" pitchFamily="34" charset="0"/>
            </a:endParaRPr>
          </a:p>
          <a:p>
            <a:pPr>
              <a:lnSpc>
                <a:spcPct val="90000"/>
              </a:lnSpc>
              <a:spcAft>
                <a:spcPts val="600"/>
              </a:spcAft>
            </a:pPr>
            <a:r>
              <a:rPr lang="en-GB" sz="2000" dirty="0">
                <a:solidFill>
                  <a:srgbClr val="2F5597"/>
                </a:solidFill>
                <a:latin typeface="Lato" panose="020F0502020204030203" pitchFamily="34" charset="0"/>
              </a:rPr>
              <a:t>Living with integrity under a different Lord – Christ.  By treating men and women, slaves and their owners, rich and poor as equals within God’s people, Christians challenged the very structures of societies around them. </a:t>
            </a:r>
          </a:p>
        </p:txBody>
      </p:sp>
    </p:spTree>
    <p:extLst>
      <p:ext uri="{BB962C8B-B14F-4D97-AF65-F5344CB8AC3E}">
        <p14:creationId xmlns:p14="http://schemas.microsoft.com/office/powerpoint/2010/main" val="345648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646C7755-84BB-4C93-A124-0FFAD6D54DDC}"/>
              </a:ext>
            </a:extLst>
          </p:cNvPr>
          <p:cNvPicPr>
            <a:picLocks noChangeAspect="1"/>
          </p:cNvPicPr>
          <p:nvPr/>
        </p:nvPicPr>
        <p:blipFill>
          <a:blip r:embed="rId3">
            <a:extLst>
              <a:ext uri="{28A0092B-C50C-407E-A947-70E740481C1C}">
                <a14:useLocalDpi xmlns:a14="http://schemas.microsoft.com/office/drawing/2010/main" val="0"/>
              </a:ext>
            </a:extLst>
          </a:blip>
          <a:srcRect l="28089" r="28089"/>
          <a:stretch/>
        </p:blipFill>
        <p:spPr>
          <a:xfrm>
            <a:off x="7684006" y="10"/>
            <a:ext cx="4507993" cy="6857990"/>
          </a:xfrm>
          <a:prstGeom prst="rect">
            <a:avLst/>
          </a:prstGeom>
        </p:spPr>
      </p:pic>
      <p:pic>
        <p:nvPicPr>
          <p:cNvPr id="9" name="Picture 8" descr="Icon&#10;&#10;Description automatically generated">
            <a:extLst>
              <a:ext uri="{FF2B5EF4-FFF2-40B4-BE49-F238E27FC236}">
                <a16:creationId xmlns:a16="http://schemas.microsoft.com/office/drawing/2014/main" id="{E5B5F9FD-0628-4CE0-B0D6-CEDFA1C70F5B}"/>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3DBEB803-C83D-4F93-9958-4501B626E62D}"/>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
        <p:nvSpPr>
          <p:cNvPr id="2" name="Rectangle 1">
            <a:extLst>
              <a:ext uri="{FF2B5EF4-FFF2-40B4-BE49-F238E27FC236}">
                <a16:creationId xmlns:a16="http://schemas.microsoft.com/office/drawing/2014/main" id="{7EA26959-9914-4C95-BCAD-C1C07FC7B696}"/>
              </a:ext>
            </a:extLst>
          </p:cNvPr>
          <p:cNvSpPr/>
          <p:nvPr/>
        </p:nvSpPr>
        <p:spPr>
          <a:xfrm>
            <a:off x="350729" y="2655518"/>
            <a:ext cx="6739003" cy="773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91BC139-4447-462A-BAFE-95F1867D21F5}"/>
              </a:ext>
            </a:extLst>
          </p:cNvPr>
          <p:cNvSpPr txBox="1"/>
          <p:nvPr/>
        </p:nvSpPr>
        <p:spPr>
          <a:xfrm>
            <a:off x="615458" y="1609772"/>
            <a:ext cx="6268770" cy="2825496"/>
          </a:xfrm>
          <a:prstGeom prst="rect">
            <a:avLst/>
          </a:prstGeom>
        </p:spPr>
        <p:txBody>
          <a:bodyPr vert="horz" lIns="91440" tIns="45720" rIns="91440" bIns="45720" rtlCol="0">
            <a:noAutofit/>
          </a:bodyPr>
          <a:lstStyle/>
          <a:p>
            <a:pPr>
              <a:lnSpc>
                <a:spcPct val="90000"/>
              </a:lnSpc>
              <a:spcAft>
                <a:spcPts val="600"/>
              </a:spcAft>
            </a:pPr>
            <a:r>
              <a:rPr lang="en-GB" sz="2000" b="1" dirty="0">
                <a:solidFill>
                  <a:srgbClr val="2F5597"/>
                </a:solidFill>
                <a:latin typeface="Lato" panose="020F0502020204030203" pitchFamily="34" charset="0"/>
              </a:rPr>
              <a:t>The purpose and life of the church:  What we do. </a:t>
            </a:r>
          </a:p>
          <a:p>
            <a:pPr>
              <a:lnSpc>
                <a:spcPct val="90000"/>
              </a:lnSpc>
              <a:spcAft>
                <a:spcPts val="600"/>
              </a:spcAft>
            </a:pPr>
            <a:r>
              <a:rPr lang="en-GB" sz="2000" b="1" dirty="0">
                <a:solidFill>
                  <a:srgbClr val="2F5597"/>
                </a:solidFill>
                <a:latin typeface="Lato" panose="020F0502020204030203" pitchFamily="34" charset="0"/>
              </a:rPr>
              <a:t>Active witness. </a:t>
            </a:r>
          </a:p>
          <a:p>
            <a:pPr>
              <a:lnSpc>
                <a:spcPct val="90000"/>
              </a:lnSpc>
              <a:spcAft>
                <a:spcPts val="600"/>
              </a:spcAft>
            </a:pPr>
            <a:r>
              <a:rPr lang="en-GB" sz="2000" dirty="0">
                <a:solidFill>
                  <a:srgbClr val="2F5597"/>
                </a:solidFill>
                <a:latin typeface="Lato" panose="020F0502020204030203" pitchFamily="34" charset="0"/>
              </a:rPr>
              <a:t> “But you will receive power when the Holy Spirit comes on you; and you will be my witnesses in Jerusalem, and in all Judea and Samaria, and to the ends of the earth.”  (Acts 1:8)  </a:t>
            </a:r>
          </a:p>
          <a:p>
            <a:pPr>
              <a:lnSpc>
                <a:spcPct val="90000"/>
              </a:lnSpc>
              <a:spcAft>
                <a:spcPts val="600"/>
              </a:spcAft>
            </a:pPr>
            <a:r>
              <a:rPr lang="en-GB" sz="2000" b="1" dirty="0">
                <a:solidFill>
                  <a:srgbClr val="2F5597"/>
                </a:solidFill>
                <a:latin typeface="Lato" panose="020F0502020204030203" pitchFamily="34" charset="0"/>
              </a:rPr>
              <a:t>The life of the community. (Acts 2: 42-47)  </a:t>
            </a:r>
          </a:p>
          <a:p>
            <a:pPr>
              <a:lnSpc>
                <a:spcPct val="90000"/>
              </a:lnSpc>
              <a:spcAft>
                <a:spcPts val="600"/>
              </a:spcAft>
            </a:pPr>
            <a:r>
              <a:rPr lang="en-GB" sz="2000" dirty="0">
                <a:solidFill>
                  <a:srgbClr val="2F5597"/>
                </a:solidFill>
                <a:latin typeface="Lato" panose="020F0502020204030203" pitchFamily="34" charset="0"/>
              </a:rPr>
              <a:t>They were </a:t>
            </a:r>
            <a:r>
              <a:rPr lang="en-GB" sz="2000" i="1" dirty="0">
                <a:solidFill>
                  <a:srgbClr val="2F5597"/>
                </a:solidFill>
                <a:latin typeface="Lato" panose="020F0502020204030203" pitchFamily="34" charset="0"/>
              </a:rPr>
              <a:t>devoted to God</a:t>
            </a:r>
            <a:r>
              <a:rPr lang="en-GB" sz="2000" dirty="0">
                <a:solidFill>
                  <a:srgbClr val="2F5597"/>
                </a:solidFill>
                <a:latin typeface="Lato" panose="020F0502020204030203" pitchFamily="34" charset="0"/>
              </a:rPr>
              <a:t>, living out the practices that helped them to be with Him, and open to His presence. </a:t>
            </a:r>
          </a:p>
          <a:p>
            <a:pPr>
              <a:lnSpc>
                <a:spcPct val="90000"/>
              </a:lnSpc>
              <a:spcAft>
                <a:spcPts val="600"/>
              </a:spcAft>
            </a:pPr>
            <a:r>
              <a:rPr lang="en-GB" sz="2000" dirty="0">
                <a:solidFill>
                  <a:srgbClr val="2F5597"/>
                </a:solidFill>
                <a:latin typeface="Lato" panose="020F0502020204030203" pitchFamily="34" charset="0"/>
              </a:rPr>
              <a:t>They </a:t>
            </a:r>
            <a:r>
              <a:rPr lang="en-GB" sz="2000" i="1" dirty="0">
                <a:solidFill>
                  <a:srgbClr val="2F5597"/>
                </a:solidFill>
                <a:latin typeface="Lato" panose="020F0502020204030203" pitchFamily="34" charset="0"/>
              </a:rPr>
              <a:t>demonstrated the life of God’s kingdom </a:t>
            </a:r>
            <a:r>
              <a:rPr lang="en-GB" sz="2000" dirty="0">
                <a:solidFill>
                  <a:srgbClr val="2F5597"/>
                </a:solidFill>
                <a:latin typeface="Lato" panose="020F0502020204030203" pitchFamily="34" charset="0"/>
              </a:rPr>
              <a:t>in their life together and in their individual lives. The church is the prime example of what the future kingdom will look like </a:t>
            </a:r>
          </a:p>
          <a:p>
            <a:pPr>
              <a:lnSpc>
                <a:spcPct val="90000"/>
              </a:lnSpc>
              <a:spcAft>
                <a:spcPts val="600"/>
              </a:spcAft>
            </a:pPr>
            <a:r>
              <a:rPr lang="en-GB" sz="2000" dirty="0">
                <a:solidFill>
                  <a:srgbClr val="2F5597"/>
                </a:solidFill>
                <a:latin typeface="Lato" panose="020F0502020204030203" pitchFamily="34" charset="0"/>
              </a:rPr>
              <a:t>They experienced </a:t>
            </a:r>
            <a:r>
              <a:rPr lang="en-GB" sz="2000" i="1" dirty="0">
                <a:solidFill>
                  <a:srgbClr val="2F5597"/>
                </a:solidFill>
                <a:latin typeface="Lato" panose="020F0502020204030203" pitchFamily="34" charset="0"/>
              </a:rPr>
              <a:t>people being drawn into God’s salvation </a:t>
            </a:r>
            <a:r>
              <a:rPr lang="en-GB" sz="2000" dirty="0">
                <a:solidFill>
                  <a:srgbClr val="2F5597"/>
                </a:solidFill>
                <a:latin typeface="Lato" panose="020F0502020204030203" pitchFamily="34" charset="0"/>
              </a:rPr>
              <a:t>through the visibility of their life together.  </a:t>
            </a:r>
          </a:p>
        </p:txBody>
      </p:sp>
    </p:spTree>
    <p:extLst>
      <p:ext uri="{BB962C8B-B14F-4D97-AF65-F5344CB8AC3E}">
        <p14:creationId xmlns:p14="http://schemas.microsoft.com/office/powerpoint/2010/main" val="418452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1859339"/>
            <a:ext cx="11248374" cy="4247317"/>
          </a:xfrm>
          <a:prstGeom prst="rect">
            <a:avLst/>
          </a:prstGeom>
          <a:noFill/>
        </p:spPr>
        <p:txBody>
          <a:bodyPr wrap="square">
            <a:spAutoFit/>
          </a:bodyPr>
          <a:lstStyle/>
          <a:p>
            <a:pPr algn="ctr"/>
            <a:r>
              <a:rPr lang="en-GB" sz="5400" b="1" dirty="0">
                <a:solidFill>
                  <a:srgbClr val="00B050"/>
                </a:solidFill>
                <a:latin typeface="Lato" panose="020F0502020204030203" pitchFamily="34" charset="0"/>
              </a:rPr>
              <a:t>Reading it well:  </a:t>
            </a:r>
          </a:p>
          <a:p>
            <a:pPr algn="ctr"/>
            <a:r>
              <a:rPr lang="en-GB" sz="5400" b="1" dirty="0">
                <a:solidFill>
                  <a:srgbClr val="00B050"/>
                </a:solidFill>
                <a:latin typeface="Lato" panose="020F0502020204030203" pitchFamily="34" charset="0"/>
              </a:rPr>
              <a:t>How do we apply the Bible well to the questions we wrestle with today?</a:t>
            </a:r>
          </a:p>
          <a:p>
            <a:pPr algn="ctr"/>
            <a:endParaRPr lang="en-GB" sz="5400" b="1" dirty="0">
              <a:solidFill>
                <a:srgbClr val="00B050"/>
              </a:solidFill>
              <a:latin typeface="Lato" panose="020F0502020204030203" pitchFamily="34" charset="0"/>
            </a:endParaRPr>
          </a:p>
        </p:txBody>
      </p:sp>
      <p:sp>
        <p:nvSpPr>
          <p:cNvPr id="7" name="TextBox 6">
            <a:extLst>
              <a:ext uri="{FF2B5EF4-FFF2-40B4-BE49-F238E27FC236}">
                <a16:creationId xmlns:a16="http://schemas.microsoft.com/office/drawing/2014/main" id="{3FA8851F-4DC9-4C1D-9067-C58F4DC9C5F6}"/>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pic>
        <p:nvPicPr>
          <p:cNvPr id="11" name="Picture 10" descr="Icon&#10;&#10;Description automatically generated">
            <a:extLst>
              <a:ext uri="{FF2B5EF4-FFF2-40B4-BE49-F238E27FC236}">
                <a16:creationId xmlns:a16="http://schemas.microsoft.com/office/drawing/2014/main" id="{554CB16B-8040-4E40-8ED1-326F975F558D}"/>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927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0320A3-6373-4F1A-8217-9E3FA365EAB0}"/>
              </a:ext>
            </a:extLst>
          </p:cNvPr>
          <p:cNvPicPr>
            <a:picLocks noChangeAspect="1"/>
          </p:cNvPicPr>
          <p:nvPr/>
        </p:nvPicPr>
        <p:blipFill>
          <a:blip r:embed="rId3">
            <a:extLst>
              <a:ext uri="{28A0092B-C50C-407E-A947-70E740481C1C}">
                <a14:useLocalDpi xmlns:a14="http://schemas.microsoft.com/office/drawing/2010/main" val="0"/>
              </a:ext>
            </a:extLst>
          </a:blip>
          <a:srcRect l="21018" r="2101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TextBox 8">
            <a:extLst>
              <a:ext uri="{FF2B5EF4-FFF2-40B4-BE49-F238E27FC236}">
                <a16:creationId xmlns:a16="http://schemas.microsoft.com/office/drawing/2014/main" id="{46854322-305B-476F-9215-362995A6F1DC}"/>
              </a:ext>
            </a:extLst>
          </p:cNvPr>
          <p:cNvSpPr txBox="1"/>
          <p:nvPr/>
        </p:nvSpPr>
        <p:spPr>
          <a:xfrm>
            <a:off x="275926" y="1658644"/>
            <a:ext cx="5953289" cy="4801314"/>
          </a:xfrm>
          <a:prstGeom prst="rect">
            <a:avLst/>
          </a:prstGeom>
          <a:noFill/>
        </p:spPr>
        <p:txBody>
          <a:bodyPr wrap="square">
            <a:spAutoFit/>
          </a:bodyPr>
          <a:lstStyle/>
          <a:p>
            <a:pPr lvl="0">
              <a:defRPr/>
            </a:pPr>
            <a:r>
              <a:rPr lang="en-GB" dirty="0">
                <a:solidFill>
                  <a:srgbClr val="2F5597"/>
                </a:solidFill>
                <a:latin typeface="Lato" panose="020F0502020204030203" pitchFamily="34" charset="0"/>
              </a:rPr>
              <a:t>We continue to “see through a glass darkly” (1 Corinthians 13:12). Progressive revelation. </a:t>
            </a:r>
          </a:p>
          <a:p>
            <a:pPr lvl="0">
              <a:defRPr/>
            </a:pPr>
            <a:endParaRPr lang="en-GB" dirty="0">
              <a:solidFill>
                <a:srgbClr val="2F5597"/>
              </a:solidFill>
              <a:latin typeface="Lato" panose="020F0502020204030203" pitchFamily="34" charset="0"/>
            </a:endParaRPr>
          </a:p>
          <a:p>
            <a:pPr lvl="0">
              <a:defRPr/>
            </a:pPr>
            <a:r>
              <a:rPr lang="en-GB" dirty="0">
                <a:solidFill>
                  <a:srgbClr val="2F5597"/>
                </a:solidFill>
                <a:latin typeface="Lato" panose="020F0502020204030203" pitchFamily="34" charset="0"/>
              </a:rPr>
              <a:t>Four lenses (or “sources of God’s revelation”) have been developed through which we can seek to get as close as we can to a faithful Christian response.  </a:t>
            </a:r>
          </a:p>
          <a:p>
            <a:pPr lvl="0">
              <a:defRPr/>
            </a:pPr>
            <a:endParaRPr lang="en-GB" dirty="0">
              <a:solidFill>
                <a:srgbClr val="2F5597"/>
              </a:solidFill>
              <a:latin typeface="Lato" panose="020F0502020204030203" pitchFamily="34" charset="0"/>
            </a:endParaRPr>
          </a:p>
          <a:p>
            <a:pPr lvl="0">
              <a:defRPr/>
            </a:pPr>
            <a:r>
              <a:rPr lang="en-GB" dirty="0">
                <a:solidFill>
                  <a:srgbClr val="00B050"/>
                </a:solidFill>
                <a:latin typeface="Lato" panose="020F0502020204030203" pitchFamily="34" charset="0"/>
              </a:rPr>
              <a:t>Three (</a:t>
            </a:r>
            <a:r>
              <a:rPr lang="en-GB" b="1" dirty="0">
                <a:solidFill>
                  <a:srgbClr val="00B050"/>
                </a:solidFill>
                <a:latin typeface="Lato" panose="020F0502020204030203" pitchFamily="34" charset="0"/>
              </a:rPr>
              <a:t>Scripture, Reason, Tradition</a:t>
            </a:r>
            <a:r>
              <a:rPr lang="en-GB" dirty="0">
                <a:solidFill>
                  <a:srgbClr val="00B050"/>
                </a:solidFill>
                <a:latin typeface="Lato" panose="020F0502020204030203" pitchFamily="34" charset="0"/>
              </a:rPr>
              <a:t>) were developed by Richard Hooker (1554–1600), </a:t>
            </a:r>
          </a:p>
          <a:p>
            <a:pPr lvl="0">
              <a:defRPr/>
            </a:pPr>
            <a:endParaRPr lang="en-GB" dirty="0">
              <a:solidFill>
                <a:srgbClr val="00B050"/>
              </a:solidFill>
              <a:latin typeface="Lato" panose="020F0502020204030203" pitchFamily="34" charset="0"/>
            </a:endParaRPr>
          </a:p>
          <a:p>
            <a:pPr lvl="0">
              <a:defRPr/>
            </a:pPr>
            <a:r>
              <a:rPr lang="en-GB" dirty="0">
                <a:solidFill>
                  <a:srgbClr val="00B050"/>
                </a:solidFill>
                <a:latin typeface="Lato" panose="020F0502020204030203" pitchFamily="34" charset="0"/>
              </a:rPr>
              <a:t>A fourth (</a:t>
            </a:r>
            <a:r>
              <a:rPr lang="en-GB" b="1" dirty="0">
                <a:solidFill>
                  <a:srgbClr val="00B050"/>
                </a:solidFill>
                <a:latin typeface="Lato" panose="020F0502020204030203" pitchFamily="34" charset="0"/>
              </a:rPr>
              <a:t>Experience</a:t>
            </a:r>
            <a:r>
              <a:rPr lang="en-GB" dirty="0">
                <a:solidFill>
                  <a:srgbClr val="00B050"/>
                </a:solidFill>
                <a:latin typeface="Lato" panose="020F0502020204030203" pitchFamily="34" charset="0"/>
              </a:rPr>
              <a:t>) was added by John Wesley (1703-1791).</a:t>
            </a:r>
          </a:p>
          <a:p>
            <a:pPr lvl="0">
              <a:defRPr/>
            </a:pPr>
            <a:endParaRPr lang="en-GB" dirty="0">
              <a:solidFill>
                <a:srgbClr val="00B050"/>
              </a:solidFill>
              <a:latin typeface="Lato" panose="020F0502020204030203" pitchFamily="34" charset="0"/>
            </a:endParaRPr>
          </a:p>
          <a:p>
            <a:pPr lvl="0">
              <a:defRPr/>
            </a:pPr>
            <a:r>
              <a:rPr lang="en-GB" dirty="0">
                <a:solidFill>
                  <a:srgbClr val="00B050"/>
                </a:solidFill>
                <a:latin typeface="Lato" panose="020F0502020204030203" pitchFamily="34" charset="0"/>
              </a:rPr>
              <a:t>These four sources of guidance work together, often overlapping to act as legs of a table, helping us discern in a balanced way.</a:t>
            </a:r>
          </a:p>
          <a:p>
            <a:pPr lvl="0">
              <a:defRPr/>
            </a:pPr>
            <a:endParaRPr lang="en-GB" dirty="0">
              <a:solidFill>
                <a:srgbClr val="2F5597"/>
              </a:solidFill>
              <a:latin typeface="Lato" panose="020F0502020204030203" pitchFamily="34" charset="0"/>
            </a:endParaRPr>
          </a:p>
        </p:txBody>
      </p:sp>
      <p:pic>
        <p:nvPicPr>
          <p:cNvPr id="7" name="Picture 6" descr="Icon&#10;&#10;Description automatically generated">
            <a:extLst>
              <a:ext uri="{FF2B5EF4-FFF2-40B4-BE49-F238E27FC236}">
                <a16:creationId xmlns:a16="http://schemas.microsoft.com/office/drawing/2014/main" id="{DC72DDEC-05B2-4858-93E3-C15F2E9054CF}"/>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1C842938-FD47-4F44-9144-5816CD02BEDD}"/>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37538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0320A3-6373-4F1A-8217-9E3FA365EAB0}"/>
              </a:ext>
            </a:extLst>
          </p:cNvPr>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l="21018" r="2101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TextBox 8">
            <a:extLst>
              <a:ext uri="{FF2B5EF4-FFF2-40B4-BE49-F238E27FC236}">
                <a16:creationId xmlns:a16="http://schemas.microsoft.com/office/drawing/2014/main" id="{46854322-305B-476F-9215-362995A6F1DC}"/>
              </a:ext>
            </a:extLst>
          </p:cNvPr>
          <p:cNvSpPr txBox="1"/>
          <p:nvPr/>
        </p:nvSpPr>
        <p:spPr>
          <a:xfrm>
            <a:off x="275926" y="1658644"/>
            <a:ext cx="5953289" cy="4093428"/>
          </a:xfrm>
          <a:prstGeom prst="rect">
            <a:avLst/>
          </a:prstGeom>
          <a:noFill/>
        </p:spPr>
        <p:txBody>
          <a:bodyPr wrap="square">
            <a:spAutoFit/>
          </a:bodyPr>
          <a:lstStyle/>
          <a:p>
            <a:pPr lvl="0">
              <a:defRPr/>
            </a:pPr>
            <a:r>
              <a:rPr lang="en-GB" sz="2000" b="1" dirty="0">
                <a:solidFill>
                  <a:srgbClr val="2F5597"/>
                </a:solidFill>
                <a:latin typeface="Lato" panose="020F0502020204030203" pitchFamily="34" charset="0"/>
              </a:rPr>
              <a:t>Scripture:  What does the Bible say? </a:t>
            </a:r>
          </a:p>
          <a:p>
            <a:pPr lvl="0">
              <a:defRPr/>
            </a:pPr>
            <a:endParaRPr lang="en-GB" sz="2000" dirty="0">
              <a:solidFill>
                <a:srgbClr val="2F5597"/>
              </a:solidFill>
              <a:latin typeface="Lato" panose="020F0502020204030203" pitchFamily="34" charset="0"/>
            </a:endParaRPr>
          </a:p>
          <a:p>
            <a:pPr lvl="0">
              <a:defRPr/>
            </a:pPr>
            <a:r>
              <a:rPr lang="en-GB" sz="2000" dirty="0">
                <a:solidFill>
                  <a:srgbClr val="00B050"/>
                </a:solidFill>
                <a:latin typeface="Lato" panose="020F0502020204030203" pitchFamily="34" charset="0"/>
              </a:rPr>
              <a:t>The supreme source of authority, and the testing measure for everything else. </a:t>
            </a:r>
          </a:p>
          <a:p>
            <a:pPr lvl="0">
              <a:defRPr/>
            </a:pPr>
            <a:r>
              <a:rPr lang="en-GB" sz="2000" dirty="0">
                <a:solidFill>
                  <a:srgbClr val="00B050"/>
                </a:solidFill>
                <a:latin typeface="Lato" panose="020F0502020204030203" pitchFamily="34" charset="0"/>
              </a:rPr>
              <a:t>First order (in other words, essential) or second order in Scripture. </a:t>
            </a:r>
          </a:p>
          <a:p>
            <a:pPr lvl="0">
              <a:defRPr/>
            </a:pPr>
            <a:r>
              <a:rPr lang="en-GB" sz="2000" dirty="0">
                <a:solidFill>
                  <a:srgbClr val="00B050"/>
                </a:solidFill>
                <a:latin typeface="Lato" panose="020F0502020204030203" pitchFamily="34" charset="0"/>
              </a:rPr>
              <a:t>That which has been believed everywhere, always and by all people. </a:t>
            </a:r>
          </a:p>
          <a:p>
            <a:pPr lvl="0">
              <a:defRPr/>
            </a:pPr>
            <a:endParaRPr lang="en-GB" sz="2000" dirty="0">
              <a:solidFill>
                <a:srgbClr val="2F5597"/>
              </a:solidFill>
              <a:latin typeface="Lato" panose="020F0502020204030203" pitchFamily="34" charset="0"/>
            </a:endParaRPr>
          </a:p>
          <a:p>
            <a:pPr lvl="0">
              <a:defRPr/>
            </a:pPr>
            <a:r>
              <a:rPr lang="en-GB" sz="2000" i="1" dirty="0">
                <a:solidFill>
                  <a:srgbClr val="2F5597"/>
                </a:solidFill>
                <a:latin typeface="Lato" panose="020F0502020204030203" pitchFamily="34" charset="0"/>
              </a:rPr>
              <a:t>Am I giving the Bible the full weight it needs?  </a:t>
            </a:r>
          </a:p>
          <a:p>
            <a:pPr lvl="0">
              <a:defRPr/>
            </a:pPr>
            <a:r>
              <a:rPr lang="en-GB" sz="2000" i="1" dirty="0">
                <a:solidFill>
                  <a:srgbClr val="2F5597"/>
                </a:solidFill>
                <a:latin typeface="Lato" panose="020F0502020204030203" pitchFamily="34" charset="0"/>
              </a:rPr>
              <a:t>Am I aware of my own interpretations?  </a:t>
            </a:r>
          </a:p>
          <a:p>
            <a:pPr lvl="0">
              <a:defRPr/>
            </a:pPr>
            <a:r>
              <a:rPr lang="en-GB" sz="2000" i="1" dirty="0">
                <a:solidFill>
                  <a:srgbClr val="2F5597"/>
                </a:solidFill>
                <a:latin typeface="Lato" panose="020F0502020204030203" pitchFamily="34" charset="0"/>
              </a:rPr>
              <a:t>What are first order and second order issues?  </a:t>
            </a:r>
          </a:p>
          <a:p>
            <a:pPr lvl="0">
              <a:defRPr/>
            </a:pPr>
            <a:endParaRPr lang="en-GB" sz="2000" dirty="0">
              <a:solidFill>
                <a:srgbClr val="2F5597"/>
              </a:solidFill>
              <a:latin typeface="Lato" panose="020F0502020204030203" pitchFamily="34" charset="0"/>
            </a:endParaRPr>
          </a:p>
        </p:txBody>
      </p:sp>
      <p:pic>
        <p:nvPicPr>
          <p:cNvPr id="7" name="Picture 6" descr="Icon&#10;&#10;Description automatically generated">
            <a:extLst>
              <a:ext uri="{FF2B5EF4-FFF2-40B4-BE49-F238E27FC236}">
                <a16:creationId xmlns:a16="http://schemas.microsoft.com/office/drawing/2014/main" id="{DC72DDEC-05B2-4858-93E3-C15F2E9054CF}"/>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1C842938-FD47-4F44-9144-5816CD02BEDD}"/>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182803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0320A3-6373-4F1A-8217-9E3FA365EAB0}"/>
              </a:ext>
            </a:extLst>
          </p:cNvPr>
          <p:cNvPicPr>
            <a:picLocks noChangeAspect="1"/>
          </p:cNvPicPr>
          <p:nvPr/>
        </p:nvPicPr>
        <p:blipFill>
          <a:blip r:embed="rId3">
            <a:extLst>
              <a:ext uri="{28A0092B-C50C-407E-A947-70E740481C1C}">
                <a14:useLocalDpi xmlns:a14="http://schemas.microsoft.com/office/drawing/2010/main" val="0"/>
              </a:ext>
            </a:extLst>
          </a:blip>
          <a:srcRect t="11662" b="116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7" name="Picture 6" descr="Icon&#10;&#10;Description automatically generated">
            <a:extLst>
              <a:ext uri="{FF2B5EF4-FFF2-40B4-BE49-F238E27FC236}">
                <a16:creationId xmlns:a16="http://schemas.microsoft.com/office/drawing/2014/main" id="{DC72DDEC-05B2-4858-93E3-C15F2E9054CF}"/>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1C842938-FD47-4F44-9144-5816CD02BEDD}"/>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
        <p:nvSpPr>
          <p:cNvPr id="10" name="TextBox 9">
            <a:extLst>
              <a:ext uri="{FF2B5EF4-FFF2-40B4-BE49-F238E27FC236}">
                <a16:creationId xmlns:a16="http://schemas.microsoft.com/office/drawing/2014/main" id="{4A142FA3-C22B-42EF-B6EB-599CF879B51E}"/>
              </a:ext>
            </a:extLst>
          </p:cNvPr>
          <p:cNvSpPr txBox="1"/>
          <p:nvPr/>
        </p:nvSpPr>
        <p:spPr>
          <a:xfrm>
            <a:off x="275926" y="1658644"/>
            <a:ext cx="5953289" cy="4401205"/>
          </a:xfrm>
          <a:prstGeom prst="rect">
            <a:avLst/>
          </a:prstGeom>
          <a:noFill/>
        </p:spPr>
        <p:txBody>
          <a:bodyPr wrap="square">
            <a:spAutoFit/>
          </a:bodyPr>
          <a:lstStyle/>
          <a:p>
            <a:pPr lvl="0">
              <a:defRPr/>
            </a:pPr>
            <a:r>
              <a:rPr lang="en-GB" sz="2000" b="1" dirty="0">
                <a:solidFill>
                  <a:srgbClr val="2F5597"/>
                </a:solidFill>
                <a:latin typeface="Lato" panose="020F0502020204030203" pitchFamily="34" charset="0"/>
              </a:rPr>
              <a:t>Reason: What makes sense? </a:t>
            </a:r>
          </a:p>
          <a:p>
            <a:pPr lvl="0">
              <a:defRPr/>
            </a:pPr>
            <a:endParaRPr lang="en-GB" sz="2000" dirty="0">
              <a:solidFill>
                <a:srgbClr val="2F5597"/>
              </a:solidFill>
              <a:latin typeface="Lato" panose="020F0502020204030203" pitchFamily="34" charset="0"/>
            </a:endParaRPr>
          </a:p>
          <a:p>
            <a:pPr lvl="0">
              <a:defRPr/>
            </a:pPr>
            <a:r>
              <a:rPr lang="en-GB" sz="2000" dirty="0">
                <a:solidFill>
                  <a:srgbClr val="00B050"/>
                </a:solidFill>
                <a:latin typeface="Lato" panose="020F0502020204030203" pitchFamily="34" charset="0"/>
              </a:rPr>
              <a:t>God has gifted us with the ability to think and feel, and with conscience. </a:t>
            </a:r>
          </a:p>
          <a:p>
            <a:pPr lvl="0">
              <a:defRPr/>
            </a:pPr>
            <a:r>
              <a:rPr lang="en-GB" sz="2000" dirty="0">
                <a:solidFill>
                  <a:srgbClr val="00B050"/>
                </a:solidFill>
                <a:latin typeface="Lato" panose="020F0502020204030203" pitchFamily="34" charset="0"/>
              </a:rPr>
              <a:t>Reason is not the opposite of faith – reason can be exercised with faith, and faith can be defended by reason. </a:t>
            </a:r>
          </a:p>
          <a:p>
            <a:pPr lvl="0">
              <a:defRPr/>
            </a:pPr>
            <a:r>
              <a:rPr lang="en-GB" sz="2000" dirty="0">
                <a:solidFill>
                  <a:srgbClr val="00B050"/>
                </a:solidFill>
                <a:latin typeface="Lato" panose="020F0502020204030203" pitchFamily="34" charset="0"/>
              </a:rPr>
              <a:t>While faith might always go beyond reason, it never goes against it.</a:t>
            </a:r>
          </a:p>
          <a:p>
            <a:pPr lvl="0">
              <a:defRPr/>
            </a:pPr>
            <a:endParaRPr lang="en-GB" sz="2000" i="1" dirty="0">
              <a:solidFill>
                <a:srgbClr val="00B050"/>
              </a:solidFill>
              <a:latin typeface="Lato" panose="020F0502020204030203" pitchFamily="34" charset="0"/>
            </a:endParaRPr>
          </a:p>
          <a:p>
            <a:pPr lvl="0">
              <a:defRPr/>
            </a:pPr>
            <a:r>
              <a:rPr lang="en-GB" sz="2000" i="1" dirty="0">
                <a:solidFill>
                  <a:srgbClr val="2F5597"/>
                </a:solidFill>
                <a:latin typeface="Lato" panose="020F0502020204030203" pitchFamily="34" charset="0"/>
              </a:rPr>
              <a:t>Do I see my ability to think as a gift as I interpret the Bible and listen to others?  </a:t>
            </a:r>
          </a:p>
          <a:p>
            <a:pPr lvl="0">
              <a:defRPr/>
            </a:pPr>
            <a:r>
              <a:rPr lang="en-GB" sz="2000" i="1" dirty="0">
                <a:solidFill>
                  <a:srgbClr val="2F5597"/>
                </a:solidFill>
                <a:latin typeface="Lato" panose="020F0502020204030203" pitchFamily="34" charset="0"/>
              </a:rPr>
              <a:t>Am I humble about my own brokenness as I consider this question?</a:t>
            </a:r>
            <a:endParaRPr lang="en-GB" sz="2000" dirty="0">
              <a:solidFill>
                <a:srgbClr val="2F5597"/>
              </a:solidFill>
              <a:latin typeface="Lato" panose="020F0502020204030203" pitchFamily="34" charset="0"/>
            </a:endParaRPr>
          </a:p>
        </p:txBody>
      </p:sp>
    </p:spTree>
    <p:extLst>
      <p:ext uri="{BB962C8B-B14F-4D97-AF65-F5344CB8AC3E}">
        <p14:creationId xmlns:p14="http://schemas.microsoft.com/office/powerpoint/2010/main" val="421600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fade">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0320A3-6373-4F1A-8217-9E3FA365EAB0}"/>
              </a:ext>
            </a:extLst>
          </p:cNvPr>
          <p:cNvPicPr>
            <a:picLocks noChangeAspect="1"/>
          </p:cNvPicPr>
          <p:nvPr/>
        </p:nvPicPr>
        <p:blipFill>
          <a:blip r:embed="rId3">
            <a:extLst>
              <a:ext uri="{28A0092B-C50C-407E-A947-70E740481C1C}">
                <a14:useLocalDpi xmlns:a14="http://schemas.microsoft.com/office/drawing/2010/main" val="0"/>
              </a:ext>
            </a:extLst>
          </a:blip>
          <a:srcRect l="21018" r="2101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7" name="Picture 6" descr="Icon&#10;&#10;Description automatically generated">
            <a:extLst>
              <a:ext uri="{FF2B5EF4-FFF2-40B4-BE49-F238E27FC236}">
                <a16:creationId xmlns:a16="http://schemas.microsoft.com/office/drawing/2014/main" id="{DC72DDEC-05B2-4858-93E3-C15F2E9054CF}"/>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1C842938-FD47-4F44-9144-5816CD02BEDD}"/>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
        <p:nvSpPr>
          <p:cNvPr id="10" name="TextBox 9">
            <a:extLst>
              <a:ext uri="{FF2B5EF4-FFF2-40B4-BE49-F238E27FC236}">
                <a16:creationId xmlns:a16="http://schemas.microsoft.com/office/drawing/2014/main" id="{857D55C8-6A01-4FF5-8407-5BFE4BB6FD65}"/>
              </a:ext>
            </a:extLst>
          </p:cNvPr>
          <p:cNvSpPr txBox="1"/>
          <p:nvPr/>
        </p:nvSpPr>
        <p:spPr>
          <a:xfrm>
            <a:off x="275926" y="1658644"/>
            <a:ext cx="5953289" cy="3174267"/>
          </a:xfrm>
          <a:prstGeom prst="rect">
            <a:avLst/>
          </a:prstGeom>
          <a:noFill/>
        </p:spPr>
        <p:txBody>
          <a:bodyPr wrap="square">
            <a:spAutoFit/>
          </a:bodyPr>
          <a:lstStyle/>
          <a:p>
            <a:pPr lvl="0">
              <a:defRPr/>
            </a:pPr>
            <a:r>
              <a:rPr lang="en-GB" sz="2000" b="1" dirty="0">
                <a:solidFill>
                  <a:srgbClr val="2F5597"/>
                </a:solidFill>
                <a:latin typeface="Lato" panose="020F0502020204030203" pitchFamily="34" charset="0"/>
              </a:rPr>
              <a:t>Tradition: What have voices before us said? </a:t>
            </a:r>
          </a:p>
          <a:p>
            <a:pPr lvl="0">
              <a:defRPr/>
            </a:pPr>
            <a:endParaRPr lang="en-GB" sz="2000" dirty="0">
              <a:solidFill>
                <a:srgbClr val="2F5597"/>
              </a:solidFill>
              <a:latin typeface="Lato" panose="020F0502020204030203" pitchFamily="34" charset="0"/>
            </a:endParaRPr>
          </a:p>
          <a:p>
            <a:pPr lvl="0">
              <a:defRPr/>
            </a:pPr>
            <a:r>
              <a:rPr lang="en-GB" sz="2000" dirty="0">
                <a:solidFill>
                  <a:srgbClr val="00B050"/>
                </a:solidFill>
                <a:latin typeface="Lato" panose="020F0502020204030203" pitchFamily="34" charset="0"/>
              </a:rPr>
              <a:t>God has been active in the lives of those who have passed on their living tradition to us.  </a:t>
            </a:r>
          </a:p>
          <a:p>
            <a:pPr lvl="0">
              <a:defRPr/>
            </a:pPr>
            <a:r>
              <a:rPr lang="en-GB" sz="2000" dirty="0">
                <a:solidFill>
                  <a:srgbClr val="00B050"/>
                </a:solidFill>
                <a:latin typeface="Lato" panose="020F0502020204030203" pitchFamily="34" charset="0"/>
              </a:rPr>
              <a:t>These voices have an important, but secondary role.  The early church “fathers and mothers” </a:t>
            </a:r>
          </a:p>
          <a:p>
            <a:pPr lvl="0">
              <a:defRPr/>
            </a:pPr>
            <a:r>
              <a:rPr lang="en-GB" sz="2000" dirty="0">
                <a:solidFill>
                  <a:srgbClr val="00B050"/>
                </a:solidFill>
                <a:latin typeface="Lato" panose="020F0502020204030203" pitchFamily="34" charset="0"/>
              </a:rPr>
              <a:t>These teachings are useful only as much as they are “agreeable to the…scriptures” (Canon A5). </a:t>
            </a:r>
          </a:p>
          <a:p>
            <a:pPr lvl="0">
              <a:defRPr/>
            </a:pPr>
            <a:endParaRPr lang="en-GB" sz="2000" i="1" dirty="0">
              <a:solidFill>
                <a:srgbClr val="00B050"/>
              </a:solidFill>
              <a:latin typeface="Lato" panose="020F0502020204030203" pitchFamily="34" charset="0"/>
            </a:endParaRPr>
          </a:p>
          <a:p>
            <a:pPr marL="0" lvl="0" indent="0">
              <a:lnSpc>
                <a:spcPct val="107000"/>
              </a:lnSpc>
              <a:spcAft>
                <a:spcPts val="800"/>
              </a:spcAft>
              <a:buFont typeface="+mj-lt"/>
              <a:buNone/>
            </a:pPr>
            <a:r>
              <a:rPr lang="en-GB" sz="2000" i="1" dirty="0">
                <a:solidFill>
                  <a:srgbClr val="2F5597"/>
                </a:solidFill>
                <a:effectLst/>
                <a:latin typeface="Lato" panose="020F0502020204030203" pitchFamily="34" charset="0"/>
                <a:ea typeface="Calibri" panose="020F0502020204030204" pitchFamily="34" charset="0"/>
                <a:cs typeface="Calibri" panose="020F0502020204030204" pitchFamily="34" charset="0"/>
              </a:rPr>
              <a:t>What voices and wisdom do I need to pay attention to?</a:t>
            </a:r>
            <a:endParaRPr lang="en-GB"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4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0320A3-6373-4F1A-8217-9E3FA365EAB0}"/>
              </a:ext>
            </a:extLst>
          </p:cNvPr>
          <p:cNvPicPr>
            <a:picLocks noChangeAspect="1"/>
          </p:cNvPicPr>
          <p:nvPr/>
        </p:nvPicPr>
        <p:blipFill>
          <a:blip r:embed="rId3">
            <a:extLst>
              <a:ext uri="{28A0092B-C50C-407E-A947-70E740481C1C}">
                <a14:useLocalDpi xmlns:a14="http://schemas.microsoft.com/office/drawing/2010/main" val="0"/>
              </a:ext>
            </a:extLst>
          </a:blip>
          <a:srcRect t="11645" b="1164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7" name="Picture 6" descr="Icon&#10;&#10;Description automatically generated">
            <a:extLst>
              <a:ext uri="{FF2B5EF4-FFF2-40B4-BE49-F238E27FC236}">
                <a16:creationId xmlns:a16="http://schemas.microsoft.com/office/drawing/2014/main" id="{DC72DDEC-05B2-4858-93E3-C15F2E9054CF}"/>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1C842938-FD47-4F44-9144-5816CD02BEDD}"/>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
        <p:nvSpPr>
          <p:cNvPr id="10" name="TextBox 9">
            <a:extLst>
              <a:ext uri="{FF2B5EF4-FFF2-40B4-BE49-F238E27FC236}">
                <a16:creationId xmlns:a16="http://schemas.microsoft.com/office/drawing/2014/main" id="{26B458F4-D3DB-4382-AC47-4186A24DAD65}"/>
              </a:ext>
            </a:extLst>
          </p:cNvPr>
          <p:cNvSpPr txBox="1"/>
          <p:nvPr/>
        </p:nvSpPr>
        <p:spPr>
          <a:xfrm>
            <a:off x="275926" y="1658644"/>
            <a:ext cx="5953289" cy="5177828"/>
          </a:xfrm>
          <a:prstGeom prst="rect">
            <a:avLst/>
          </a:prstGeom>
          <a:noFill/>
        </p:spPr>
        <p:txBody>
          <a:bodyPr wrap="square">
            <a:spAutoFit/>
          </a:bodyPr>
          <a:lstStyle/>
          <a:p>
            <a:pPr lvl="0">
              <a:defRPr/>
            </a:pPr>
            <a:r>
              <a:rPr lang="en-GB" sz="2000" b="1" dirty="0">
                <a:solidFill>
                  <a:srgbClr val="2F5597"/>
                </a:solidFill>
                <a:latin typeface="Lato" panose="020F0502020204030203" pitchFamily="34" charset="0"/>
              </a:rPr>
              <a:t>Experience:  How have I and others sensed God’s direct action? </a:t>
            </a:r>
          </a:p>
          <a:p>
            <a:pPr lvl="0">
              <a:defRPr/>
            </a:pPr>
            <a:endParaRPr lang="en-GB" sz="2000" dirty="0">
              <a:solidFill>
                <a:srgbClr val="2F5597"/>
              </a:solidFill>
              <a:latin typeface="Lato" panose="020F0502020204030203" pitchFamily="34" charset="0"/>
            </a:endParaRPr>
          </a:p>
          <a:p>
            <a:pPr lvl="0">
              <a:defRPr/>
            </a:pPr>
            <a:r>
              <a:rPr lang="en-GB" sz="2000" dirty="0">
                <a:solidFill>
                  <a:srgbClr val="00B050"/>
                </a:solidFill>
                <a:latin typeface="Lato" panose="020F0502020204030203" pitchFamily="34" charset="0"/>
              </a:rPr>
              <a:t>God is always at work in all His creation, and in our daily lives.</a:t>
            </a:r>
          </a:p>
          <a:p>
            <a:pPr lvl="0">
              <a:defRPr/>
            </a:pPr>
            <a:r>
              <a:rPr lang="en-GB" sz="2000" dirty="0">
                <a:solidFill>
                  <a:srgbClr val="00B050"/>
                </a:solidFill>
                <a:latin typeface="Lato" panose="020F0502020204030203" pitchFamily="34" charset="0"/>
              </a:rPr>
              <a:t>Experience  can only reinforce our opinion, rather than inform it. </a:t>
            </a:r>
          </a:p>
          <a:p>
            <a:pPr lvl="0">
              <a:defRPr/>
            </a:pPr>
            <a:r>
              <a:rPr lang="en-GB" sz="2000" dirty="0">
                <a:solidFill>
                  <a:srgbClr val="00B050"/>
                </a:solidFill>
                <a:latin typeface="Lato" panose="020F0502020204030203" pitchFamily="34" charset="0"/>
              </a:rPr>
              <a:t>How much is our interpretation of the experience subjective? </a:t>
            </a:r>
          </a:p>
          <a:p>
            <a:pPr lvl="0">
              <a:defRPr/>
            </a:pPr>
            <a:r>
              <a:rPr lang="en-GB" sz="2000" dirty="0">
                <a:solidFill>
                  <a:srgbClr val="00B050"/>
                </a:solidFill>
                <a:latin typeface="Lato" panose="020F0502020204030203" pitchFamily="34" charset="0"/>
              </a:rPr>
              <a:t>It is in the context of a Spirit-led community that the peace of God to guide us will most likely be found.</a:t>
            </a:r>
          </a:p>
          <a:p>
            <a:pPr lvl="0">
              <a:defRPr/>
            </a:pPr>
            <a:r>
              <a:rPr lang="en-GB" sz="2000" dirty="0">
                <a:solidFill>
                  <a:srgbClr val="00B050"/>
                </a:solidFill>
                <a:latin typeface="Lato" panose="020F0502020204030203" pitchFamily="34" charset="0"/>
              </a:rPr>
              <a:t> </a:t>
            </a:r>
            <a:endParaRPr lang="en-GB" sz="2000" i="1" dirty="0">
              <a:solidFill>
                <a:srgbClr val="00B050"/>
              </a:solidFill>
              <a:latin typeface="Lato" panose="020F0502020204030203" pitchFamily="34" charset="0"/>
            </a:endParaRPr>
          </a:p>
          <a:p>
            <a:pPr marL="0" lvl="0" indent="0">
              <a:lnSpc>
                <a:spcPct val="107000"/>
              </a:lnSpc>
              <a:spcAft>
                <a:spcPts val="800"/>
              </a:spcAft>
              <a:buFont typeface="+mj-lt"/>
              <a:buNone/>
            </a:pPr>
            <a:r>
              <a:rPr lang="en-GB" sz="2000" i="1" dirty="0">
                <a:solidFill>
                  <a:srgbClr val="2F5597"/>
                </a:solidFill>
                <a:effectLst/>
                <a:latin typeface="Lato" panose="020F0502020204030203" pitchFamily="34" charset="0"/>
                <a:ea typeface="Calibri" panose="020F0502020204030204" pitchFamily="34" charset="0"/>
                <a:cs typeface="Calibri" panose="020F0502020204030204" pitchFamily="34" charset="0"/>
              </a:rPr>
              <a:t>Am I open to God speaking to me today in this question?  How am I listening to the experiences of those who can help me understand better?  </a:t>
            </a:r>
          </a:p>
          <a:p>
            <a:pPr marL="0" lvl="0" indent="0">
              <a:lnSpc>
                <a:spcPct val="107000"/>
              </a:lnSpc>
              <a:spcAft>
                <a:spcPts val="800"/>
              </a:spcAft>
              <a:buFont typeface="+mj-lt"/>
              <a:buNone/>
            </a:pPr>
            <a:r>
              <a:rPr lang="en-GB" sz="2000" i="1" dirty="0">
                <a:solidFill>
                  <a:srgbClr val="2F5597"/>
                </a:solidFill>
                <a:effectLst/>
                <a:latin typeface="Lato" panose="020F0502020204030203" pitchFamily="34" charset="0"/>
                <a:ea typeface="Calibri" panose="020F0502020204030204" pitchFamily="34" charset="0"/>
                <a:cs typeface="Calibri" panose="020F0502020204030204" pitchFamily="34" charset="0"/>
              </a:rPr>
              <a:t>Where is God at work in the world?</a:t>
            </a:r>
          </a:p>
        </p:txBody>
      </p:sp>
    </p:spTree>
    <p:extLst>
      <p:ext uri="{BB962C8B-B14F-4D97-AF65-F5344CB8AC3E}">
        <p14:creationId xmlns:p14="http://schemas.microsoft.com/office/powerpoint/2010/main" val="253288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fade">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fade">
                                      <p:cBhvr>
                                        <p:cTn id="3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1859339"/>
            <a:ext cx="11248374" cy="4247317"/>
          </a:xfrm>
          <a:prstGeom prst="rect">
            <a:avLst/>
          </a:prstGeom>
          <a:noFill/>
        </p:spPr>
        <p:txBody>
          <a:bodyPr wrap="square">
            <a:spAutoFit/>
          </a:bodyPr>
          <a:lstStyle/>
          <a:p>
            <a:pPr algn="ctr"/>
            <a:r>
              <a:rPr lang="en-GB" sz="5400" b="1" dirty="0">
                <a:solidFill>
                  <a:srgbClr val="00B050"/>
                </a:solidFill>
                <a:latin typeface="Lato" panose="020F0502020204030203" pitchFamily="34" charset="0"/>
              </a:rPr>
              <a:t>Practical suggestions:  </a:t>
            </a:r>
          </a:p>
          <a:p>
            <a:pPr algn="ctr"/>
            <a:r>
              <a:rPr lang="en-GB" sz="5400" b="1" dirty="0">
                <a:solidFill>
                  <a:srgbClr val="00B050"/>
                </a:solidFill>
                <a:latin typeface="Lato" panose="020F0502020204030203" pitchFamily="34" charset="0"/>
              </a:rPr>
              <a:t>How do we read the Bible well together?</a:t>
            </a:r>
          </a:p>
          <a:p>
            <a:pPr algn="ctr"/>
            <a:r>
              <a:rPr lang="en-GB" sz="5400" b="1" dirty="0">
                <a:solidFill>
                  <a:srgbClr val="00B050"/>
                </a:solidFill>
                <a:latin typeface="Lato" panose="020F0502020204030203" pitchFamily="34" charset="0"/>
              </a:rPr>
              <a:t> </a:t>
            </a:r>
          </a:p>
          <a:p>
            <a:pPr algn="ctr"/>
            <a:endParaRPr lang="en-GB" sz="5400" b="1" dirty="0">
              <a:solidFill>
                <a:srgbClr val="00B050"/>
              </a:solidFill>
              <a:latin typeface="Lato" panose="020F0502020204030203" pitchFamily="34" charset="0"/>
            </a:endParaRPr>
          </a:p>
        </p:txBody>
      </p:sp>
      <p:sp>
        <p:nvSpPr>
          <p:cNvPr id="7" name="TextBox 6">
            <a:extLst>
              <a:ext uri="{FF2B5EF4-FFF2-40B4-BE49-F238E27FC236}">
                <a16:creationId xmlns:a16="http://schemas.microsoft.com/office/drawing/2014/main" id="{3FA8851F-4DC9-4C1D-9067-C58F4DC9C5F6}"/>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pic>
        <p:nvPicPr>
          <p:cNvPr id="11" name="Picture 10" descr="Icon&#10;&#10;Description automatically generated">
            <a:extLst>
              <a:ext uri="{FF2B5EF4-FFF2-40B4-BE49-F238E27FC236}">
                <a16:creationId xmlns:a16="http://schemas.microsoft.com/office/drawing/2014/main" id="{554CB16B-8040-4E40-8ED1-326F975F558D}"/>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8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779CBF-5AC2-4A65-A260-D18081E4E1BD}"/>
              </a:ext>
            </a:extLst>
          </p:cNvPr>
          <p:cNvPicPr>
            <a:picLocks noChangeAspect="1"/>
          </p:cNvPicPr>
          <p:nvPr/>
        </p:nvPicPr>
        <p:blipFill>
          <a:blip r:embed="rId3">
            <a:extLst>
              <a:ext uri="{28A0092B-C50C-407E-A947-70E740481C1C}">
                <a14:useLocalDpi xmlns:a14="http://schemas.microsoft.com/office/drawing/2010/main" val="0"/>
              </a:ext>
            </a:extLst>
          </a:blip>
          <a:srcRect t="27174" b="27174"/>
          <a:stretch/>
        </p:blipFill>
        <p:spPr>
          <a:xfrm>
            <a:off x="20" y="-983216"/>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0397B23C-9C5B-44E0-A472-297D10D335F8}"/>
              </a:ext>
            </a:extLst>
          </p:cNvPr>
          <p:cNvSpPr txBox="1"/>
          <p:nvPr/>
        </p:nvSpPr>
        <p:spPr>
          <a:xfrm>
            <a:off x="631788" y="3307336"/>
            <a:ext cx="11200049" cy="2908185"/>
          </a:xfrm>
          <a:prstGeom prst="rect">
            <a:avLst/>
          </a:prstGeom>
        </p:spPr>
        <p:txBody>
          <a:bodyPr vert="horz" lIns="91440" tIns="45720" rIns="91440" bIns="45720" rtlCol="0" anchor="ctr">
            <a:noAutofit/>
          </a:bodyPr>
          <a:lstStyle/>
          <a:p>
            <a:pPr>
              <a:lnSpc>
                <a:spcPct val="90000"/>
              </a:lnSpc>
              <a:spcAft>
                <a:spcPts val="600"/>
              </a:spcAft>
            </a:pPr>
            <a:r>
              <a:rPr lang="en-GB" sz="2400" dirty="0">
                <a:solidFill>
                  <a:srgbClr val="2F5597"/>
                </a:solidFill>
                <a:latin typeface="Lato" panose="020F0502020204030203" pitchFamily="34" charset="0"/>
              </a:rPr>
              <a:t>New Testament letters were mostly written, and intended to be read, by groups of people – they are community documents.   Paul often collaborated with people.  Our practice of reading Scripture aloud in services has a long tradition.</a:t>
            </a:r>
          </a:p>
          <a:p>
            <a:pPr>
              <a:lnSpc>
                <a:spcPct val="90000"/>
              </a:lnSpc>
              <a:spcAft>
                <a:spcPts val="600"/>
              </a:spcAft>
            </a:pPr>
            <a:r>
              <a:rPr lang="en-GB" sz="2400" dirty="0">
                <a:solidFill>
                  <a:srgbClr val="2F5597"/>
                </a:solidFill>
                <a:latin typeface="Lato" panose="020F0502020204030203" pitchFamily="34" charset="0"/>
              </a:rPr>
              <a:t>  </a:t>
            </a:r>
          </a:p>
          <a:p>
            <a:pPr>
              <a:lnSpc>
                <a:spcPct val="90000"/>
              </a:lnSpc>
              <a:spcAft>
                <a:spcPts val="600"/>
              </a:spcAft>
            </a:pPr>
            <a:r>
              <a:rPr lang="en-GB" sz="2400" dirty="0">
                <a:solidFill>
                  <a:srgbClr val="2F5597"/>
                </a:solidFill>
                <a:latin typeface="Lato" panose="020F0502020204030203" pitchFamily="34" charset="0"/>
              </a:rPr>
              <a:t>Being able to lead a Bible study does not need to be the task of experts.  Any Christian should be able to do this with others.</a:t>
            </a:r>
          </a:p>
          <a:p>
            <a:pPr>
              <a:lnSpc>
                <a:spcPct val="90000"/>
              </a:lnSpc>
              <a:spcAft>
                <a:spcPts val="600"/>
              </a:spcAft>
            </a:pPr>
            <a:r>
              <a:rPr lang="en-GB" sz="2400" dirty="0">
                <a:solidFill>
                  <a:srgbClr val="2F5597"/>
                </a:solidFill>
                <a:latin typeface="Lato" panose="020F0502020204030203" pitchFamily="34" charset="0"/>
              </a:rPr>
              <a:t> </a:t>
            </a:r>
          </a:p>
        </p:txBody>
      </p:sp>
      <p:pic>
        <p:nvPicPr>
          <p:cNvPr id="7" name="Picture 6" descr="Icon&#10;&#10;Description automatically generated">
            <a:extLst>
              <a:ext uri="{FF2B5EF4-FFF2-40B4-BE49-F238E27FC236}">
                <a16:creationId xmlns:a16="http://schemas.microsoft.com/office/drawing/2014/main" id="{D7EDF82B-9FE1-427C-9666-1E0BE985414A}"/>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8A23A07B-9E05-4E4C-A9F1-09DD56828F29}"/>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2576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1859339"/>
            <a:ext cx="11248374" cy="4247317"/>
          </a:xfrm>
          <a:prstGeom prst="rect">
            <a:avLst/>
          </a:prstGeom>
          <a:noFill/>
        </p:spPr>
        <p:txBody>
          <a:bodyPr wrap="square">
            <a:spAutoFit/>
          </a:bodyPr>
          <a:lstStyle/>
          <a:p>
            <a:pPr algn="ctr"/>
            <a:r>
              <a:rPr lang="en-GB" sz="5400" b="1" dirty="0">
                <a:solidFill>
                  <a:srgbClr val="00B050"/>
                </a:solidFill>
                <a:latin typeface="Lato" panose="020F0502020204030203" pitchFamily="34" charset="0"/>
              </a:rPr>
              <a:t>What does the New Testament emphasise about the relationship God wants with us?  </a:t>
            </a:r>
          </a:p>
          <a:p>
            <a:pPr algn="ctr"/>
            <a:r>
              <a:rPr lang="en-GB" sz="5400" b="1" dirty="0">
                <a:solidFill>
                  <a:srgbClr val="00B050"/>
                </a:solidFill>
                <a:latin typeface="Lato" panose="020F0502020204030203" pitchFamily="34" charset="0"/>
              </a:rPr>
              <a:t>(Being with God)</a:t>
            </a:r>
          </a:p>
          <a:p>
            <a:pPr algn="ctr"/>
            <a:endParaRPr lang="en-GB" sz="5400" b="1" dirty="0">
              <a:solidFill>
                <a:srgbClr val="00B050"/>
              </a:solidFill>
              <a:latin typeface="Lato" panose="020F0502020204030203" pitchFamily="34" charset="0"/>
            </a:endParaRPr>
          </a:p>
        </p:txBody>
      </p:sp>
      <p:sp>
        <p:nvSpPr>
          <p:cNvPr id="7" name="TextBox 6">
            <a:extLst>
              <a:ext uri="{FF2B5EF4-FFF2-40B4-BE49-F238E27FC236}">
                <a16:creationId xmlns:a16="http://schemas.microsoft.com/office/drawing/2014/main" id="{3FA8851F-4DC9-4C1D-9067-C58F4DC9C5F6}"/>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pic>
        <p:nvPicPr>
          <p:cNvPr id="11" name="Picture 10" descr="Icon&#10;&#10;Description automatically generated">
            <a:extLst>
              <a:ext uri="{FF2B5EF4-FFF2-40B4-BE49-F238E27FC236}">
                <a16:creationId xmlns:a16="http://schemas.microsoft.com/office/drawing/2014/main" id="{554CB16B-8040-4E40-8ED1-326F975F558D}"/>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6195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0397B23C-9C5B-44E0-A472-297D10D335F8}"/>
              </a:ext>
            </a:extLst>
          </p:cNvPr>
          <p:cNvSpPr txBox="1"/>
          <p:nvPr/>
        </p:nvSpPr>
        <p:spPr>
          <a:xfrm>
            <a:off x="838200" y="1825625"/>
            <a:ext cx="5387502" cy="4351338"/>
          </a:xfrm>
          <a:prstGeom prst="rect">
            <a:avLst/>
          </a:prstGeom>
        </p:spPr>
        <p:txBody>
          <a:bodyPr vert="horz" lIns="91440" tIns="45720" rIns="91440" bIns="45720" rtlCol="0">
            <a:noAutofit/>
          </a:bodyPr>
          <a:lstStyle/>
          <a:p>
            <a:pPr>
              <a:lnSpc>
                <a:spcPct val="90000"/>
              </a:lnSpc>
              <a:spcAft>
                <a:spcPts val="600"/>
              </a:spcAft>
            </a:pPr>
            <a:r>
              <a:rPr lang="en-GB" sz="2400" b="1" dirty="0">
                <a:solidFill>
                  <a:srgbClr val="00B050"/>
                </a:solidFill>
                <a:latin typeface="Lato" panose="020F0502020204030203" pitchFamily="34" charset="0"/>
              </a:rPr>
              <a:t>Discovery Bible Study</a:t>
            </a:r>
          </a:p>
          <a:p>
            <a:pPr>
              <a:lnSpc>
                <a:spcPct val="90000"/>
              </a:lnSpc>
              <a:spcAft>
                <a:spcPts val="600"/>
              </a:spcAft>
            </a:pPr>
            <a:r>
              <a:rPr lang="en-GB" sz="2400" b="1" dirty="0">
                <a:solidFill>
                  <a:srgbClr val="00B050"/>
                </a:solidFill>
                <a:latin typeface="Lato" panose="020F0502020204030203" pitchFamily="34" charset="0"/>
              </a:rPr>
              <a:t> </a:t>
            </a:r>
          </a:p>
          <a:p>
            <a:pPr>
              <a:lnSpc>
                <a:spcPct val="90000"/>
              </a:lnSpc>
              <a:spcAft>
                <a:spcPts val="600"/>
              </a:spcAft>
            </a:pPr>
            <a:r>
              <a:rPr lang="en-GB" sz="2400" dirty="0">
                <a:solidFill>
                  <a:srgbClr val="00B050"/>
                </a:solidFill>
                <a:latin typeface="Lato" panose="020F0502020204030203" pitchFamily="34" charset="0"/>
              </a:rPr>
              <a:t>Emphasises discovery, not teaching. </a:t>
            </a:r>
          </a:p>
          <a:p>
            <a:pPr>
              <a:lnSpc>
                <a:spcPct val="90000"/>
              </a:lnSpc>
              <a:spcAft>
                <a:spcPts val="600"/>
              </a:spcAft>
            </a:pPr>
            <a:r>
              <a:rPr lang="en-GB" sz="2400" dirty="0">
                <a:solidFill>
                  <a:srgbClr val="00B050"/>
                </a:solidFill>
                <a:latin typeface="Lato" panose="020F0502020204030203" pitchFamily="34" charset="0"/>
              </a:rPr>
              <a:t>Discovering truth is far more powerful than being told it.  </a:t>
            </a:r>
          </a:p>
          <a:p>
            <a:pPr>
              <a:lnSpc>
                <a:spcPct val="90000"/>
              </a:lnSpc>
              <a:spcAft>
                <a:spcPts val="600"/>
              </a:spcAft>
            </a:pPr>
            <a:r>
              <a:rPr lang="en-GB" sz="2400" dirty="0">
                <a:solidFill>
                  <a:srgbClr val="00B050"/>
                </a:solidFill>
                <a:latin typeface="Lato" panose="020F0502020204030203" pitchFamily="34" charset="0"/>
              </a:rPr>
              <a:t>Avoids over-dependence on a gifted individual. </a:t>
            </a:r>
          </a:p>
          <a:p>
            <a:pPr>
              <a:lnSpc>
                <a:spcPct val="90000"/>
              </a:lnSpc>
              <a:spcAft>
                <a:spcPts val="600"/>
              </a:spcAft>
            </a:pPr>
            <a:r>
              <a:rPr lang="en-GB" sz="2400" dirty="0">
                <a:solidFill>
                  <a:srgbClr val="00B050"/>
                </a:solidFill>
                <a:latin typeface="Lato" panose="020F0502020204030203" pitchFamily="34" charset="0"/>
              </a:rPr>
              <a:t>Helps us not only to understand what the Bible says but also to respond in our own lives, putting into practice what we feel God is showing us.  </a:t>
            </a:r>
          </a:p>
        </p:txBody>
      </p:sp>
      <p:pic>
        <p:nvPicPr>
          <p:cNvPr id="3" name="Picture 2">
            <a:extLst>
              <a:ext uri="{FF2B5EF4-FFF2-40B4-BE49-F238E27FC236}">
                <a16:creationId xmlns:a16="http://schemas.microsoft.com/office/drawing/2014/main" id="{DAED2223-07B7-473D-A050-BED9D2B78637}"/>
              </a:ext>
            </a:extLst>
          </p:cNvPr>
          <p:cNvPicPr>
            <a:picLocks noChangeAspect="1"/>
          </p:cNvPicPr>
          <p:nvPr/>
        </p:nvPicPr>
        <p:blipFill>
          <a:blip r:embed="rId3">
            <a:extLst>
              <a:ext uri="{28A0092B-C50C-407E-A947-70E740481C1C}">
                <a14:useLocalDpi xmlns:a14="http://schemas.microsoft.com/office/drawing/2010/main" val="0"/>
              </a:ext>
            </a:extLst>
          </a:blip>
          <a:srcRect t="32404" b="32404"/>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7"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D093FE43-10CF-468F-81E0-3AA15D60C32D}"/>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59DD0B05-AFC5-46ED-B617-04ABCAC05E24}"/>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234984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A02D12-DAA5-40C1-A075-8E08B6877BDC}"/>
              </a:ext>
            </a:extLst>
          </p:cNvPr>
          <p:cNvPicPr>
            <a:picLocks noChangeAspect="1"/>
          </p:cNvPicPr>
          <p:nvPr/>
        </p:nvPicPr>
        <p:blipFill>
          <a:blip r:embed="rId3">
            <a:extLst>
              <a:ext uri="{28A0092B-C50C-407E-A947-70E740481C1C}">
                <a14:useLocalDpi xmlns:a14="http://schemas.microsoft.com/office/drawing/2010/main" val="0"/>
              </a:ext>
            </a:extLst>
          </a:blip>
          <a:srcRect l="8568" r="8568"/>
          <a:stretch/>
        </p:blipFill>
        <p:spPr>
          <a:xfrm>
            <a:off x="5797543" y="10"/>
            <a:ext cx="6394152" cy="6857990"/>
          </a:xfrm>
          <a:prstGeom prst="rect">
            <a:avLst/>
          </a:prstGeom>
        </p:spPr>
      </p:pic>
      <p:pic>
        <p:nvPicPr>
          <p:cNvPr id="16" name="Picture 1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6" name="TextBox 5">
            <a:extLst>
              <a:ext uri="{FF2B5EF4-FFF2-40B4-BE49-F238E27FC236}">
                <a16:creationId xmlns:a16="http://schemas.microsoft.com/office/drawing/2014/main" id="{0397B23C-9C5B-44E0-A472-297D10D335F8}"/>
              </a:ext>
            </a:extLst>
          </p:cNvPr>
          <p:cNvSpPr txBox="1"/>
          <p:nvPr/>
        </p:nvSpPr>
        <p:spPr>
          <a:xfrm>
            <a:off x="384926" y="652332"/>
            <a:ext cx="4706803" cy="1887946"/>
          </a:xfrm>
          <a:prstGeom prst="rect">
            <a:avLst/>
          </a:prstGeom>
        </p:spPr>
        <p:txBody>
          <a:bodyPr vert="horz" lIns="91440" tIns="45720" rIns="91440" bIns="45720" rtlCol="0" anchor="ctr">
            <a:normAutofit/>
          </a:bodyPr>
          <a:lstStyle/>
          <a:p>
            <a:pPr>
              <a:lnSpc>
                <a:spcPct val="90000"/>
              </a:lnSpc>
              <a:spcAft>
                <a:spcPts val="600"/>
              </a:spcAft>
            </a:pPr>
            <a:r>
              <a:rPr lang="en-GB" sz="2000" b="1" dirty="0">
                <a:solidFill>
                  <a:srgbClr val="2F5597"/>
                </a:solidFill>
                <a:latin typeface="Lato" panose="020F0502020204030203" pitchFamily="34" charset="0"/>
              </a:rPr>
              <a:t>The love of God. </a:t>
            </a:r>
            <a:r>
              <a:rPr lang="en-GB" sz="2000" dirty="0">
                <a:solidFill>
                  <a:srgbClr val="2F5597"/>
                </a:solidFill>
                <a:latin typeface="Lato" panose="020F0502020204030203" pitchFamily="34" charset="0"/>
              </a:rPr>
              <a:t>  “God is love….” (1 John 4:8-10). </a:t>
            </a:r>
            <a:endParaRPr lang="en-US" sz="2000" dirty="0">
              <a:solidFill>
                <a:srgbClr val="2F5597"/>
              </a:solidFill>
              <a:latin typeface="Lato" panose="020F0502020204030203" pitchFamily="34" charset="0"/>
            </a:endParaRPr>
          </a:p>
        </p:txBody>
      </p:sp>
      <p:sp>
        <p:nvSpPr>
          <p:cNvPr id="11" name="TextBox 10">
            <a:extLst>
              <a:ext uri="{FF2B5EF4-FFF2-40B4-BE49-F238E27FC236}">
                <a16:creationId xmlns:a16="http://schemas.microsoft.com/office/drawing/2014/main" id="{C92725E3-A1F5-4EB6-A5C2-F4B57579CE9A}"/>
              </a:ext>
            </a:extLst>
          </p:cNvPr>
          <p:cNvSpPr txBox="1"/>
          <p:nvPr/>
        </p:nvSpPr>
        <p:spPr>
          <a:xfrm>
            <a:off x="385231" y="1937343"/>
            <a:ext cx="5710769" cy="4878259"/>
          </a:xfrm>
          <a:prstGeom prst="rect">
            <a:avLst/>
          </a:prstGeom>
          <a:noFill/>
        </p:spPr>
        <p:txBody>
          <a:bodyPr wrap="square">
            <a:spAutoFit/>
          </a:bodyPr>
          <a:lstStyle/>
          <a:p>
            <a:pPr>
              <a:spcAft>
                <a:spcPts val="600"/>
              </a:spcAft>
            </a:pPr>
            <a:endParaRPr lang="en-GB" sz="2000" dirty="0">
              <a:solidFill>
                <a:srgbClr val="00B050"/>
              </a:solidFill>
              <a:latin typeface="Lato" panose="020F0502020204030203" pitchFamily="34" charset="0"/>
              <a:ea typeface="Calibri" panose="020F0502020204030204" pitchFamily="34" charset="0"/>
              <a:cs typeface="Times New Roman" panose="02020603050405020304" pitchFamily="18" charset="0"/>
            </a:endParaRPr>
          </a:p>
          <a:p>
            <a:pPr>
              <a:spcAft>
                <a:spcPts val="600"/>
              </a:spcAft>
            </a:pPr>
            <a:r>
              <a:rPr lang="en-GB" sz="2400" b="1" dirty="0">
                <a:solidFill>
                  <a:srgbClr val="00B050"/>
                </a:solidFill>
                <a:latin typeface="Lato" panose="020F0502020204030203" pitchFamily="34" charset="0"/>
                <a:ea typeface="Calibri" panose="020F0502020204030204" pitchFamily="34" charset="0"/>
                <a:cs typeface="Times New Roman" panose="02020603050405020304" pitchFamily="18" charset="0"/>
              </a:rPr>
              <a:t>God’s relationship with human beings.  </a:t>
            </a:r>
          </a:p>
          <a:p>
            <a:pPr>
              <a:spcAft>
                <a:spcPts val="600"/>
              </a:spcAft>
            </a:pPr>
            <a:endParaRPr lang="en-GB" sz="2000" dirty="0">
              <a:solidFill>
                <a:srgbClr val="00B050"/>
              </a:solidFill>
              <a:latin typeface="Lato" panose="020F0502020204030203" pitchFamily="34" charset="0"/>
              <a:ea typeface="Calibri" panose="020F0502020204030204" pitchFamily="34" charset="0"/>
              <a:cs typeface="Times New Roman" panose="02020603050405020304" pitchFamily="18" charset="0"/>
            </a:endParaRPr>
          </a:p>
          <a:p>
            <a:pPr>
              <a:spcAft>
                <a:spcPts val="600"/>
              </a:spcAft>
            </a:pPr>
            <a:r>
              <a:rPr lang="en-GB" sz="2400" b="1" dirty="0">
                <a:solidFill>
                  <a:srgbClr val="00B050"/>
                </a:solidFill>
                <a:latin typeface="Lato" panose="020F0502020204030203" pitchFamily="34" charset="0"/>
                <a:ea typeface="Calibri" panose="020F0502020204030204" pitchFamily="34" charset="0"/>
                <a:cs typeface="Times New Roman" panose="02020603050405020304" pitchFamily="18" charset="0"/>
              </a:rPr>
              <a:t>Reconciling us and all creation to Himself</a:t>
            </a:r>
            <a:r>
              <a:rPr lang="en-GB" sz="2400" dirty="0">
                <a:solidFill>
                  <a:srgbClr val="00B050"/>
                </a:solidFill>
                <a:latin typeface="Lato" panose="020F0502020204030203" pitchFamily="34" charset="0"/>
                <a:ea typeface="Calibri" panose="020F0502020204030204" pitchFamily="34" charset="0"/>
                <a:cs typeface="Times New Roman" panose="02020603050405020304" pitchFamily="18" charset="0"/>
              </a:rPr>
              <a:t>, bringing  peace and wholeness (Colossians 1: 19-20). We are no longer cut off from God in any way.  </a:t>
            </a:r>
          </a:p>
          <a:p>
            <a:pPr>
              <a:spcAft>
                <a:spcPts val="600"/>
              </a:spcAft>
            </a:pPr>
            <a:endParaRPr lang="en-GB" sz="2400" dirty="0">
              <a:solidFill>
                <a:srgbClr val="00B050"/>
              </a:solidFill>
              <a:latin typeface="Lato" panose="020F0502020204030203" pitchFamily="34" charset="0"/>
              <a:ea typeface="Calibri" panose="020F0502020204030204" pitchFamily="34" charset="0"/>
              <a:cs typeface="Times New Roman" panose="02020603050405020304" pitchFamily="18" charset="0"/>
            </a:endParaRPr>
          </a:p>
          <a:p>
            <a:pPr>
              <a:spcAft>
                <a:spcPts val="600"/>
              </a:spcAft>
            </a:pPr>
            <a:r>
              <a:rPr lang="en-GB" sz="2400" b="1" dirty="0">
                <a:solidFill>
                  <a:srgbClr val="00B050"/>
                </a:solidFill>
                <a:latin typeface="Lato" panose="020F0502020204030203" pitchFamily="34" charset="0"/>
                <a:ea typeface="Calibri" panose="020F0502020204030204" pitchFamily="34" charset="0"/>
                <a:cs typeface="Times New Roman" panose="02020603050405020304" pitchFamily="18" charset="0"/>
              </a:rPr>
              <a:t>Adopting us as His children </a:t>
            </a:r>
            <a:r>
              <a:rPr lang="en-GB" sz="2400" dirty="0">
                <a:solidFill>
                  <a:srgbClr val="00B050"/>
                </a:solidFill>
                <a:latin typeface="Lato" panose="020F0502020204030203" pitchFamily="34" charset="0"/>
                <a:ea typeface="Calibri" panose="020F0502020204030204" pitchFamily="34" charset="0"/>
                <a:cs typeface="Times New Roman" panose="02020603050405020304" pitchFamily="18" charset="0"/>
              </a:rPr>
              <a:t>(Ephesians 1: 5-6)  </a:t>
            </a:r>
          </a:p>
          <a:p>
            <a:pPr>
              <a:spcAft>
                <a:spcPts val="600"/>
              </a:spcAft>
            </a:pPr>
            <a:r>
              <a:rPr lang="en-GB" sz="2400" dirty="0">
                <a:solidFill>
                  <a:srgbClr val="00B050"/>
                </a:solidFill>
                <a:latin typeface="Lato" panose="020F0502020204030203" pitchFamily="34" charset="0"/>
                <a:ea typeface="Calibri" panose="020F0502020204030204" pitchFamily="34" charset="0"/>
                <a:cs typeface="Times New Roman" panose="02020603050405020304" pitchFamily="18" charset="0"/>
              </a:rPr>
              <a:t>“a new life, a new home, a new father.”   </a:t>
            </a:r>
          </a:p>
          <a:p>
            <a:pPr>
              <a:spcAft>
                <a:spcPts val="600"/>
              </a:spcAft>
            </a:pPr>
            <a:r>
              <a:rPr lang="en-GB" sz="2000" dirty="0">
                <a:solidFill>
                  <a:srgbClr val="00B050"/>
                </a:solidFill>
                <a:latin typeface="Lato" panose="020F0502020204030203" pitchFamily="34" charset="0"/>
                <a:ea typeface="Calibri" panose="020F0502020204030204" pitchFamily="34" charset="0"/>
                <a:cs typeface="Times New Roman" panose="02020603050405020304" pitchFamily="18" charset="0"/>
              </a:rPr>
              <a:t> </a:t>
            </a:r>
          </a:p>
        </p:txBody>
      </p:sp>
      <p:pic>
        <p:nvPicPr>
          <p:cNvPr id="8" name="Picture 7" descr="Icon&#10;&#10;Description automatically generated">
            <a:extLst>
              <a:ext uri="{FF2B5EF4-FFF2-40B4-BE49-F238E27FC236}">
                <a16:creationId xmlns:a16="http://schemas.microsoft.com/office/drawing/2014/main" id="{FDB1072C-AE0C-44CB-8613-51D9C0BAE5D3}"/>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2BD24A46-CC1F-40AC-8F4A-E8D654ED02CE}"/>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335672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A02D12-DAA5-40C1-A075-8E08B6877BDC}"/>
              </a:ext>
            </a:extLst>
          </p:cNvPr>
          <p:cNvPicPr>
            <a:picLocks noChangeAspect="1"/>
          </p:cNvPicPr>
          <p:nvPr/>
        </p:nvPicPr>
        <p:blipFill>
          <a:blip r:embed="rId3">
            <a:extLst>
              <a:ext uri="{28A0092B-C50C-407E-A947-70E740481C1C}">
                <a14:useLocalDpi xmlns:a14="http://schemas.microsoft.com/office/drawing/2010/main" val="0"/>
              </a:ext>
            </a:extLst>
          </a:blip>
          <a:srcRect t="9765" b="9765"/>
          <a:stretch/>
        </p:blipFill>
        <p:spPr>
          <a:xfrm>
            <a:off x="5797543" y="10"/>
            <a:ext cx="6394152" cy="6857990"/>
          </a:xfrm>
          <a:prstGeom prst="rect">
            <a:avLst/>
          </a:prstGeom>
        </p:spPr>
      </p:pic>
      <p:pic>
        <p:nvPicPr>
          <p:cNvPr id="16" name="Picture 1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8" name="Picture 7" descr="Icon&#10;&#10;Description automatically generated">
            <a:extLst>
              <a:ext uri="{FF2B5EF4-FFF2-40B4-BE49-F238E27FC236}">
                <a16:creationId xmlns:a16="http://schemas.microsoft.com/office/drawing/2014/main" id="{FDB1072C-AE0C-44CB-8613-51D9C0BAE5D3}"/>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2BD24A46-CC1F-40AC-8F4A-E8D654ED02CE}"/>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
        <p:nvSpPr>
          <p:cNvPr id="10" name="TextBox 9">
            <a:extLst>
              <a:ext uri="{FF2B5EF4-FFF2-40B4-BE49-F238E27FC236}">
                <a16:creationId xmlns:a16="http://schemas.microsoft.com/office/drawing/2014/main" id="{E3D080E0-5E3C-4DDB-8E4D-0AA4F2D00BCE}"/>
              </a:ext>
            </a:extLst>
          </p:cNvPr>
          <p:cNvSpPr txBox="1"/>
          <p:nvPr/>
        </p:nvSpPr>
        <p:spPr>
          <a:xfrm>
            <a:off x="385231" y="1335058"/>
            <a:ext cx="5710769" cy="6155531"/>
          </a:xfrm>
          <a:prstGeom prst="rect">
            <a:avLst/>
          </a:prstGeom>
          <a:noFill/>
        </p:spPr>
        <p:txBody>
          <a:bodyPr wrap="square">
            <a:spAutoFit/>
          </a:bodyPr>
          <a:lstStyle/>
          <a:p>
            <a:pPr>
              <a:spcAft>
                <a:spcPts val="600"/>
              </a:spcAft>
            </a:pPr>
            <a:endParaRPr lang="en-GB" sz="2000" dirty="0">
              <a:solidFill>
                <a:srgbClr val="00B050"/>
              </a:solidFill>
              <a:latin typeface="Lato" panose="020F0502020204030203" pitchFamily="34" charset="0"/>
              <a:ea typeface="Calibri" panose="020F0502020204030204" pitchFamily="34" charset="0"/>
              <a:cs typeface="Times New Roman" panose="02020603050405020304" pitchFamily="18" charset="0"/>
            </a:endParaRPr>
          </a:p>
          <a:p>
            <a:pPr>
              <a:spcAft>
                <a:spcPts val="600"/>
              </a:spcAft>
            </a:pPr>
            <a:r>
              <a:rPr lang="en-GB" sz="2400" b="1" dirty="0">
                <a:solidFill>
                  <a:srgbClr val="00B050"/>
                </a:solidFill>
                <a:latin typeface="Lato" panose="020F0502020204030203" pitchFamily="34" charset="0"/>
                <a:ea typeface="Calibri" panose="020F0502020204030204" pitchFamily="34" charset="0"/>
                <a:cs typeface="Times New Roman" panose="02020603050405020304" pitchFamily="18" charset="0"/>
              </a:rPr>
              <a:t>God’s relationship with human beings.  </a:t>
            </a:r>
          </a:p>
          <a:p>
            <a:pPr>
              <a:spcAft>
                <a:spcPts val="600"/>
              </a:spcAft>
            </a:pPr>
            <a:endParaRPr lang="en-GB" sz="2000" dirty="0">
              <a:solidFill>
                <a:srgbClr val="00B050"/>
              </a:solidFill>
              <a:latin typeface="Lato" panose="020F0502020204030203" pitchFamily="34" charset="0"/>
              <a:ea typeface="Calibri" panose="020F0502020204030204" pitchFamily="34" charset="0"/>
              <a:cs typeface="Times New Roman" panose="02020603050405020304" pitchFamily="18" charset="0"/>
            </a:endParaRPr>
          </a:p>
          <a:p>
            <a:pPr>
              <a:spcAft>
                <a:spcPts val="600"/>
              </a:spcAft>
            </a:pPr>
            <a:r>
              <a:rPr lang="en-GB" sz="2000" b="1" dirty="0">
                <a:solidFill>
                  <a:srgbClr val="00B050"/>
                </a:solidFill>
                <a:latin typeface="Lato" panose="020F0502020204030203" pitchFamily="34" charset="0"/>
                <a:ea typeface="Calibri" panose="020F0502020204030204" pitchFamily="34" charset="0"/>
                <a:cs typeface="Times New Roman" panose="02020603050405020304" pitchFamily="18" charset="0"/>
              </a:rPr>
              <a:t>Justifying us.  </a:t>
            </a:r>
          </a:p>
          <a:p>
            <a:pPr>
              <a:spcAft>
                <a:spcPts val="600"/>
              </a:spcAft>
            </a:pPr>
            <a:r>
              <a:rPr lang="en-GB" sz="2000" dirty="0">
                <a:solidFill>
                  <a:srgbClr val="00B050"/>
                </a:solidFill>
                <a:latin typeface="Lato" panose="020F0502020204030203" pitchFamily="34" charset="0"/>
                <a:ea typeface="Calibri" panose="020F0502020204030204" pitchFamily="34" charset="0"/>
                <a:cs typeface="Times New Roman" panose="02020603050405020304" pitchFamily="18" charset="0"/>
              </a:rPr>
              <a:t>We find ourselves before God in a place in which it is as if we had never done anything to disobey Him.</a:t>
            </a:r>
          </a:p>
          <a:p>
            <a:pPr>
              <a:spcAft>
                <a:spcPts val="600"/>
              </a:spcAft>
            </a:pPr>
            <a:r>
              <a:rPr lang="en-GB" sz="2000" dirty="0">
                <a:solidFill>
                  <a:srgbClr val="00B050"/>
                </a:solidFill>
                <a:latin typeface="Lato" panose="020F0502020204030203" pitchFamily="34" charset="0"/>
                <a:ea typeface="Calibri" panose="020F0502020204030204" pitchFamily="34" charset="0"/>
                <a:cs typeface="Times New Roman" panose="02020603050405020304" pitchFamily="18" charset="0"/>
              </a:rPr>
              <a:t>"He said, 'I don't remember.’”   God’s final judgement has already taken place on the cross. </a:t>
            </a:r>
          </a:p>
          <a:p>
            <a:pPr>
              <a:spcAft>
                <a:spcPts val="600"/>
              </a:spcAft>
            </a:pPr>
            <a:r>
              <a:rPr lang="en-GB" sz="2000" dirty="0">
                <a:solidFill>
                  <a:srgbClr val="00B050"/>
                </a:solidFill>
                <a:latin typeface="Lato" panose="020F0502020204030203" pitchFamily="34" charset="0"/>
                <a:ea typeface="Calibri" panose="020F0502020204030204" pitchFamily="34" charset="0"/>
                <a:cs typeface="Times New Roman" panose="02020603050405020304" pitchFamily="18" charset="0"/>
              </a:rPr>
              <a:t> </a:t>
            </a:r>
            <a:endParaRPr lang="en-GB" sz="2000" b="1" dirty="0">
              <a:solidFill>
                <a:srgbClr val="00B050"/>
              </a:solidFill>
              <a:latin typeface="Lato" panose="020F0502020204030203" pitchFamily="34" charset="0"/>
              <a:ea typeface="Calibri" panose="020F0502020204030204" pitchFamily="34" charset="0"/>
              <a:cs typeface="Times New Roman" panose="02020603050405020304" pitchFamily="18" charset="0"/>
            </a:endParaRPr>
          </a:p>
          <a:p>
            <a:pPr>
              <a:spcAft>
                <a:spcPts val="600"/>
              </a:spcAft>
            </a:pPr>
            <a:r>
              <a:rPr lang="en-GB" sz="2000" b="1" dirty="0">
                <a:solidFill>
                  <a:srgbClr val="00B050"/>
                </a:solidFill>
                <a:latin typeface="Lato" panose="020F0502020204030203" pitchFamily="34" charset="0"/>
                <a:ea typeface="Calibri" panose="020F0502020204030204" pitchFamily="34" charset="0"/>
                <a:cs typeface="Times New Roman" panose="02020603050405020304" pitchFamily="18" charset="0"/>
              </a:rPr>
              <a:t>God restores us through grace. </a:t>
            </a:r>
          </a:p>
          <a:p>
            <a:pPr>
              <a:spcAft>
                <a:spcPts val="600"/>
              </a:spcAft>
            </a:pPr>
            <a:r>
              <a:rPr lang="en-GB" sz="2000" dirty="0">
                <a:solidFill>
                  <a:srgbClr val="00B050"/>
                </a:solidFill>
                <a:latin typeface="Lato" panose="020F0502020204030203" pitchFamily="34" charset="0"/>
                <a:ea typeface="Calibri" panose="020F0502020204030204" pitchFamily="34" charset="0"/>
                <a:cs typeface="Times New Roman" panose="02020603050405020304" pitchFamily="18" charset="0"/>
              </a:rPr>
              <a:t> “…it is by grace you have been saved, through faith-and this is not from yourselves, it is the gift of God-not by works, so that no one can boast.” (Ephesians 2: 8-9)</a:t>
            </a:r>
          </a:p>
          <a:p>
            <a:pPr>
              <a:spcAft>
                <a:spcPts val="600"/>
              </a:spcAft>
            </a:pPr>
            <a:r>
              <a:rPr lang="en-GB" sz="2000" b="1" dirty="0">
                <a:solidFill>
                  <a:srgbClr val="00B050"/>
                </a:solidFill>
                <a:latin typeface="Lato" panose="020F0502020204030203" pitchFamily="34" charset="0"/>
                <a:ea typeface="Calibri" panose="020F0502020204030204" pitchFamily="34" charset="0"/>
                <a:cs typeface="Times New Roman" panose="02020603050405020304" pitchFamily="18" charset="0"/>
              </a:rPr>
              <a:t> </a:t>
            </a:r>
          </a:p>
          <a:p>
            <a:pPr>
              <a:spcAft>
                <a:spcPts val="600"/>
              </a:spcAft>
            </a:pPr>
            <a:endParaRPr lang="en-GB" sz="2000" dirty="0">
              <a:solidFill>
                <a:srgbClr val="00B050"/>
              </a:solidFill>
              <a:latin typeface="Lato"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455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500"/>
                                        <p:tgtEl>
                                          <p:spTgt spid="1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1859339"/>
            <a:ext cx="11248374" cy="4247317"/>
          </a:xfrm>
          <a:prstGeom prst="rect">
            <a:avLst/>
          </a:prstGeom>
          <a:noFill/>
        </p:spPr>
        <p:txBody>
          <a:bodyPr wrap="square">
            <a:spAutoFit/>
          </a:bodyPr>
          <a:lstStyle/>
          <a:p>
            <a:pPr algn="ctr"/>
            <a:r>
              <a:rPr lang="en-GB" sz="5400" b="1" dirty="0">
                <a:solidFill>
                  <a:srgbClr val="00B050"/>
                </a:solidFill>
                <a:latin typeface="Lato" panose="020F0502020204030203" pitchFamily="34" charset="0"/>
              </a:rPr>
              <a:t>What does the New Testament emphasise about who we are as human beings?  </a:t>
            </a:r>
          </a:p>
          <a:p>
            <a:pPr algn="ctr"/>
            <a:r>
              <a:rPr lang="en-GB" sz="5400" b="1" dirty="0">
                <a:solidFill>
                  <a:srgbClr val="00B050"/>
                </a:solidFill>
                <a:latin typeface="Lato" panose="020F0502020204030203" pitchFamily="34" charset="0"/>
              </a:rPr>
              <a:t>(Becoming like Christ)</a:t>
            </a:r>
          </a:p>
          <a:p>
            <a:pPr algn="ctr"/>
            <a:endParaRPr lang="en-GB" sz="5400" b="1" dirty="0">
              <a:solidFill>
                <a:srgbClr val="00B050"/>
              </a:solidFill>
              <a:latin typeface="Lato" panose="020F0502020204030203" pitchFamily="34" charset="0"/>
            </a:endParaRPr>
          </a:p>
        </p:txBody>
      </p:sp>
      <p:sp>
        <p:nvSpPr>
          <p:cNvPr id="7" name="TextBox 6">
            <a:extLst>
              <a:ext uri="{FF2B5EF4-FFF2-40B4-BE49-F238E27FC236}">
                <a16:creationId xmlns:a16="http://schemas.microsoft.com/office/drawing/2014/main" id="{3FA8851F-4DC9-4C1D-9067-C58F4DC9C5F6}"/>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pic>
        <p:nvPicPr>
          <p:cNvPr id="11" name="Picture 10" descr="Icon&#10;&#10;Description automatically generated">
            <a:extLst>
              <a:ext uri="{FF2B5EF4-FFF2-40B4-BE49-F238E27FC236}">
                <a16:creationId xmlns:a16="http://schemas.microsoft.com/office/drawing/2014/main" id="{554CB16B-8040-4E40-8ED1-326F975F558D}"/>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97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97B23C-9C5B-44E0-A472-297D10D335F8}"/>
              </a:ext>
            </a:extLst>
          </p:cNvPr>
          <p:cNvSpPr txBox="1"/>
          <p:nvPr/>
        </p:nvSpPr>
        <p:spPr>
          <a:xfrm>
            <a:off x="659509" y="3279540"/>
            <a:ext cx="5092194" cy="3645619"/>
          </a:xfrm>
          <a:prstGeom prst="rect">
            <a:avLst/>
          </a:prstGeom>
        </p:spPr>
        <p:txBody>
          <a:bodyPr vert="horz" lIns="91440" tIns="45720" rIns="91440" bIns="45720" rtlCol="0">
            <a:normAutofit/>
          </a:bodyPr>
          <a:lstStyle/>
          <a:p>
            <a:pPr>
              <a:lnSpc>
                <a:spcPct val="90000"/>
              </a:lnSpc>
              <a:spcAft>
                <a:spcPts val="600"/>
              </a:spcAft>
            </a:pPr>
            <a:r>
              <a:rPr lang="en-GB" b="1" dirty="0">
                <a:solidFill>
                  <a:srgbClr val="00B050"/>
                </a:solidFill>
                <a:latin typeface="Lato" panose="020F0502020204030203" pitchFamily="34" charset="0"/>
              </a:rPr>
              <a:t>A restored person becomes more like Christ. </a:t>
            </a:r>
          </a:p>
          <a:p>
            <a:pPr>
              <a:lnSpc>
                <a:spcPct val="90000"/>
              </a:lnSpc>
              <a:spcAft>
                <a:spcPts val="600"/>
              </a:spcAft>
            </a:pPr>
            <a:r>
              <a:rPr lang="en-GB" dirty="0">
                <a:solidFill>
                  <a:srgbClr val="00B050"/>
                </a:solidFill>
                <a:latin typeface="Lato" panose="020F0502020204030203" pitchFamily="34" charset="0"/>
              </a:rPr>
              <a:t>“Christ is formed in you.”  (Galatians 4:19) </a:t>
            </a:r>
          </a:p>
          <a:p>
            <a:pPr>
              <a:lnSpc>
                <a:spcPct val="90000"/>
              </a:lnSpc>
              <a:spcAft>
                <a:spcPts val="600"/>
              </a:spcAft>
            </a:pPr>
            <a:endParaRPr lang="en-GB" dirty="0">
              <a:solidFill>
                <a:srgbClr val="00B050"/>
              </a:solidFill>
              <a:latin typeface="Lato" panose="020F0502020204030203" pitchFamily="34" charset="0"/>
            </a:endParaRPr>
          </a:p>
          <a:p>
            <a:pPr>
              <a:lnSpc>
                <a:spcPct val="90000"/>
              </a:lnSpc>
              <a:spcAft>
                <a:spcPts val="600"/>
              </a:spcAft>
            </a:pPr>
            <a:r>
              <a:rPr lang="en-GB" dirty="0">
                <a:solidFill>
                  <a:srgbClr val="00B050"/>
                </a:solidFill>
                <a:latin typeface="Lato" panose="020F0502020204030203" pitchFamily="34" charset="0"/>
              </a:rPr>
              <a:t>The meaning of baptism (Romans 6:4)  </a:t>
            </a:r>
          </a:p>
          <a:p>
            <a:pPr>
              <a:lnSpc>
                <a:spcPct val="90000"/>
              </a:lnSpc>
              <a:spcAft>
                <a:spcPts val="600"/>
              </a:spcAft>
            </a:pPr>
            <a:endParaRPr lang="en-GB" b="1" dirty="0">
              <a:solidFill>
                <a:srgbClr val="00B050"/>
              </a:solidFill>
              <a:latin typeface="Lato" panose="020F0502020204030203" pitchFamily="34" charset="0"/>
            </a:endParaRPr>
          </a:p>
          <a:p>
            <a:pPr>
              <a:lnSpc>
                <a:spcPct val="90000"/>
              </a:lnSpc>
              <a:spcAft>
                <a:spcPts val="600"/>
              </a:spcAft>
            </a:pPr>
            <a:r>
              <a:rPr lang="en-GB" b="1" dirty="0">
                <a:solidFill>
                  <a:srgbClr val="00B050"/>
                </a:solidFill>
                <a:latin typeface="Lato" panose="020F0502020204030203" pitchFamily="34" charset="0"/>
              </a:rPr>
              <a:t>Our </a:t>
            </a:r>
            <a:r>
              <a:rPr lang="en-GB" b="1" i="1" dirty="0">
                <a:solidFill>
                  <a:srgbClr val="00B050"/>
                </a:solidFill>
                <a:latin typeface="Lato" panose="020F0502020204030203" pitchFamily="34" charset="0"/>
              </a:rPr>
              <a:t>natural</a:t>
            </a:r>
            <a:r>
              <a:rPr lang="en-GB" b="1" dirty="0">
                <a:solidFill>
                  <a:srgbClr val="00B050"/>
                </a:solidFill>
                <a:latin typeface="Lato" panose="020F0502020204030203" pitchFamily="34" charset="0"/>
              </a:rPr>
              <a:t> response to what God has done is to live differently. </a:t>
            </a:r>
          </a:p>
          <a:p>
            <a:pPr>
              <a:lnSpc>
                <a:spcPct val="90000"/>
              </a:lnSpc>
              <a:spcAft>
                <a:spcPts val="600"/>
              </a:spcAft>
            </a:pPr>
            <a:r>
              <a:rPr lang="en-GB" dirty="0">
                <a:solidFill>
                  <a:srgbClr val="00B050"/>
                </a:solidFill>
                <a:latin typeface="Lato" panose="020F0502020204030203" pitchFamily="34" charset="0"/>
              </a:rPr>
              <a:t>“…put on the new self, created to be like God in true righteousness and holiness.”  (Ephesians 4: 22-24).</a:t>
            </a:r>
          </a:p>
        </p:txBody>
      </p:sp>
      <p:sp>
        <p:nvSpPr>
          <p:cNvPr id="17" name="Oval 1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6E6EF9A-95E4-4E64-871D-D392D0DDDCA8}"/>
              </a:ext>
            </a:extLst>
          </p:cNvPr>
          <p:cNvPicPr>
            <a:picLocks noChangeAspect="1"/>
          </p:cNvPicPr>
          <p:nvPr/>
        </p:nvPicPr>
        <p:blipFill>
          <a:blip r:embed="rId3">
            <a:extLst>
              <a:ext uri="{28A0092B-C50C-407E-A947-70E740481C1C}">
                <a14:useLocalDpi xmlns:a14="http://schemas.microsoft.com/office/drawing/2010/main" val="0"/>
              </a:ext>
            </a:extLst>
          </a:blip>
          <a:srcRect l="15325" r="15325"/>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9" name="Arc 1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a:extLst>
              <a:ext uri="{FF2B5EF4-FFF2-40B4-BE49-F238E27FC236}">
                <a16:creationId xmlns:a16="http://schemas.microsoft.com/office/drawing/2014/main" id="{FE94EB9F-EE26-4AF9-8438-0D96BED0C8A0}"/>
              </a:ext>
            </a:extLst>
          </p:cNvPr>
          <p:cNvPicPr>
            <a:picLocks noChangeAspect="1"/>
          </p:cNvPicPr>
          <p:nvPr/>
        </p:nvPicPr>
        <p:blipFill>
          <a:blip r:embed="rId4">
            <a:extLst>
              <a:ext uri="{28A0092B-C50C-407E-A947-70E740481C1C}">
                <a14:useLocalDpi xmlns:a14="http://schemas.microsoft.com/office/drawing/2010/main" val="0"/>
              </a:ext>
            </a:extLst>
          </a:blip>
          <a:srcRect l="11258" r="11258"/>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7" name="TextBox 6">
            <a:extLst>
              <a:ext uri="{FF2B5EF4-FFF2-40B4-BE49-F238E27FC236}">
                <a16:creationId xmlns:a16="http://schemas.microsoft.com/office/drawing/2014/main" id="{7523E434-4D64-44C7-ADF4-060DFFF36EB0}"/>
              </a:ext>
            </a:extLst>
          </p:cNvPr>
          <p:cNvSpPr txBox="1"/>
          <p:nvPr/>
        </p:nvSpPr>
        <p:spPr>
          <a:xfrm>
            <a:off x="659509" y="1573365"/>
            <a:ext cx="4989842" cy="1277273"/>
          </a:xfrm>
          <a:prstGeom prst="rect">
            <a:avLst/>
          </a:prstGeom>
          <a:noFill/>
        </p:spPr>
        <p:txBody>
          <a:bodyPr wrap="square">
            <a:spAutoFit/>
          </a:bodyPr>
          <a:lstStyle/>
          <a:p>
            <a:pPr>
              <a:spcAft>
                <a:spcPts val="600"/>
              </a:spcAft>
            </a:pPr>
            <a:r>
              <a:rPr lang="en-GB" b="1" dirty="0">
                <a:solidFill>
                  <a:schemeClr val="accent1">
                    <a:lumMod val="75000"/>
                  </a:schemeClr>
                </a:solidFill>
                <a:latin typeface="Lato" panose="020F0502020204030203" pitchFamily="34" charset="0"/>
              </a:rPr>
              <a:t>Humans are renewed creations.  </a:t>
            </a:r>
          </a:p>
          <a:p>
            <a:pPr>
              <a:spcAft>
                <a:spcPts val="600"/>
              </a:spcAft>
            </a:pPr>
            <a:r>
              <a:rPr lang="en-GB" dirty="0">
                <a:solidFill>
                  <a:schemeClr val="accent1">
                    <a:lumMod val="75000"/>
                  </a:schemeClr>
                </a:solidFill>
                <a:latin typeface="Lato" panose="020F0502020204030203" pitchFamily="34" charset="0"/>
              </a:rPr>
              <a:t>“Therefore, if anyone is in Christ, the new creation has come: The old has gone, the new is here!” (2 Corinthians 5: 16-17) </a:t>
            </a:r>
          </a:p>
        </p:txBody>
      </p:sp>
      <p:pic>
        <p:nvPicPr>
          <p:cNvPr id="11" name="Picture 10" descr="Icon&#10;&#10;Description automatically generated">
            <a:extLst>
              <a:ext uri="{FF2B5EF4-FFF2-40B4-BE49-F238E27FC236}">
                <a16:creationId xmlns:a16="http://schemas.microsoft.com/office/drawing/2014/main" id="{5D72CBE9-26D6-46AE-8B67-208C40A03DF7}"/>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4BB380CE-3D68-43D9-8700-728C867C8E62}"/>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336661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97B23C-9C5B-44E0-A472-297D10D335F8}"/>
              </a:ext>
            </a:extLst>
          </p:cNvPr>
          <p:cNvSpPr txBox="1"/>
          <p:nvPr/>
        </p:nvSpPr>
        <p:spPr>
          <a:xfrm>
            <a:off x="242647" y="3254509"/>
            <a:ext cx="5542264" cy="3645619"/>
          </a:xfrm>
          <a:prstGeom prst="rect">
            <a:avLst/>
          </a:prstGeom>
        </p:spPr>
        <p:txBody>
          <a:bodyPr vert="horz" lIns="91440" tIns="45720" rIns="91440" bIns="45720" rtlCol="0">
            <a:normAutofit/>
          </a:bodyPr>
          <a:lstStyle/>
          <a:p>
            <a:pPr>
              <a:lnSpc>
                <a:spcPct val="90000"/>
              </a:lnSpc>
              <a:spcAft>
                <a:spcPts val="600"/>
              </a:spcAft>
            </a:pPr>
            <a:r>
              <a:rPr lang="en-GB" b="1" dirty="0">
                <a:solidFill>
                  <a:srgbClr val="00B050"/>
                </a:solidFill>
                <a:latin typeface="Lato" panose="020F0502020204030203" pitchFamily="34" charset="0"/>
              </a:rPr>
              <a:t>The Holy Spirit’s work in restoring humanity to each other. </a:t>
            </a:r>
          </a:p>
          <a:p>
            <a:pPr>
              <a:lnSpc>
                <a:spcPct val="90000"/>
              </a:lnSpc>
              <a:spcAft>
                <a:spcPts val="600"/>
              </a:spcAft>
            </a:pPr>
            <a:r>
              <a:rPr lang="en-GB" dirty="0">
                <a:solidFill>
                  <a:srgbClr val="00B050"/>
                </a:solidFill>
                <a:latin typeface="Lato" panose="020F0502020204030203" pitchFamily="34" charset="0"/>
              </a:rPr>
              <a:t>Through Christ God has broken down the wall of hostility (Ephesians 2:14) </a:t>
            </a:r>
          </a:p>
          <a:p>
            <a:pPr>
              <a:lnSpc>
                <a:spcPct val="90000"/>
              </a:lnSpc>
              <a:spcAft>
                <a:spcPts val="600"/>
              </a:spcAft>
            </a:pPr>
            <a:r>
              <a:rPr lang="en-GB" dirty="0">
                <a:solidFill>
                  <a:srgbClr val="00B050"/>
                </a:solidFill>
                <a:latin typeface="Lato" panose="020F0502020204030203" pitchFamily="34" charset="0"/>
              </a:rPr>
              <a:t>“There is neither Jew nor Gentile, neither slave nor free, nor is there male and female, for you are all one in Christ Jesus.”  (Galatians 3:26-28) </a:t>
            </a:r>
          </a:p>
          <a:p>
            <a:pPr>
              <a:lnSpc>
                <a:spcPct val="90000"/>
              </a:lnSpc>
              <a:spcAft>
                <a:spcPts val="600"/>
              </a:spcAft>
            </a:pPr>
            <a:r>
              <a:rPr lang="en-GB" dirty="0">
                <a:solidFill>
                  <a:srgbClr val="00B050"/>
                </a:solidFill>
                <a:latin typeface="Lato" panose="020F0502020204030203" pitchFamily="34" charset="0"/>
              </a:rPr>
              <a:t>“…a great multitude that no one could count, from every nation, tribe, people and language, standing before the throne and before the Lamb.”  (Revelation 7:9-10) .  </a:t>
            </a:r>
          </a:p>
        </p:txBody>
      </p:sp>
      <p:sp>
        <p:nvSpPr>
          <p:cNvPr id="17" name="Oval 1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6E6EF9A-95E4-4E64-871D-D392D0DDDCA8}"/>
              </a:ext>
            </a:extLst>
          </p:cNvPr>
          <p:cNvPicPr>
            <a:picLocks noChangeAspect="1"/>
          </p:cNvPicPr>
          <p:nvPr/>
        </p:nvPicPr>
        <p:blipFill>
          <a:blip r:embed="rId3">
            <a:extLst>
              <a:ext uri="{28A0092B-C50C-407E-A947-70E740481C1C}">
                <a14:useLocalDpi xmlns:a14="http://schemas.microsoft.com/office/drawing/2010/main" val="0"/>
              </a:ext>
            </a:extLst>
          </a:blip>
          <a:srcRect l="15325" r="15325"/>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9" name="Arc 1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a:extLst>
              <a:ext uri="{FF2B5EF4-FFF2-40B4-BE49-F238E27FC236}">
                <a16:creationId xmlns:a16="http://schemas.microsoft.com/office/drawing/2014/main" id="{FE94EB9F-EE26-4AF9-8438-0D96BED0C8A0}"/>
              </a:ext>
            </a:extLst>
          </p:cNvPr>
          <p:cNvPicPr>
            <a:picLocks noChangeAspect="1"/>
          </p:cNvPicPr>
          <p:nvPr/>
        </p:nvPicPr>
        <p:blipFill>
          <a:blip r:embed="rId4">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l="10947" r="10947"/>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7" name="TextBox 6">
            <a:extLst>
              <a:ext uri="{FF2B5EF4-FFF2-40B4-BE49-F238E27FC236}">
                <a16:creationId xmlns:a16="http://schemas.microsoft.com/office/drawing/2014/main" id="{7523E434-4D64-44C7-ADF4-060DFFF36EB0}"/>
              </a:ext>
            </a:extLst>
          </p:cNvPr>
          <p:cNvSpPr txBox="1"/>
          <p:nvPr/>
        </p:nvSpPr>
        <p:spPr>
          <a:xfrm>
            <a:off x="242647" y="1510964"/>
            <a:ext cx="5406704" cy="1631216"/>
          </a:xfrm>
          <a:prstGeom prst="rect">
            <a:avLst/>
          </a:prstGeom>
          <a:noFill/>
        </p:spPr>
        <p:txBody>
          <a:bodyPr wrap="square">
            <a:spAutoFit/>
          </a:bodyPr>
          <a:lstStyle/>
          <a:p>
            <a:pPr>
              <a:spcAft>
                <a:spcPts val="600"/>
              </a:spcAft>
            </a:pPr>
            <a:r>
              <a:rPr lang="en-GB" b="1" dirty="0">
                <a:solidFill>
                  <a:schemeClr val="accent1">
                    <a:lumMod val="75000"/>
                  </a:schemeClr>
                </a:solidFill>
                <a:latin typeface="Lato" panose="020F0502020204030203" pitchFamily="34" charset="0"/>
              </a:rPr>
              <a:t>Change comes as we cooperate with the Holy Spirit  </a:t>
            </a:r>
          </a:p>
          <a:p>
            <a:pPr>
              <a:spcAft>
                <a:spcPts val="600"/>
              </a:spcAft>
            </a:pPr>
            <a:r>
              <a:rPr lang="en-GB" dirty="0">
                <a:solidFill>
                  <a:schemeClr val="accent1">
                    <a:lumMod val="75000"/>
                  </a:schemeClr>
                </a:solidFill>
                <a:latin typeface="Lato" panose="020F0502020204030203" pitchFamily="34" charset="0"/>
              </a:rPr>
              <a:t>Those “who are led by the Spirit of God are the children of God” (Romans 8:14) </a:t>
            </a:r>
          </a:p>
          <a:p>
            <a:pPr>
              <a:spcAft>
                <a:spcPts val="600"/>
              </a:spcAft>
            </a:pPr>
            <a:r>
              <a:rPr lang="en-GB" dirty="0">
                <a:solidFill>
                  <a:schemeClr val="accent1">
                    <a:lumMod val="75000"/>
                  </a:schemeClr>
                </a:solidFill>
                <a:latin typeface="Lato" panose="020F0502020204030203" pitchFamily="34" charset="0"/>
              </a:rPr>
              <a:t>We cannot do it “by the flesh” (our own efforts) but by the Spirit.  (Romans 8:1-13) </a:t>
            </a:r>
          </a:p>
        </p:txBody>
      </p:sp>
      <p:pic>
        <p:nvPicPr>
          <p:cNvPr id="11" name="Picture 10" descr="Icon&#10;&#10;Description automatically generated">
            <a:extLst>
              <a:ext uri="{FF2B5EF4-FFF2-40B4-BE49-F238E27FC236}">
                <a16:creationId xmlns:a16="http://schemas.microsoft.com/office/drawing/2014/main" id="{5D72CBE9-26D6-46AE-8B67-208C40A03DF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4BB380CE-3D68-43D9-8700-728C867C8E62}"/>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228653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1859339"/>
            <a:ext cx="11248374" cy="4247317"/>
          </a:xfrm>
          <a:prstGeom prst="rect">
            <a:avLst/>
          </a:prstGeom>
          <a:noFill/>
        </p:spPr>
        <p:txBody>
          <a:bodyPr wrap="square">
            <a:spAutoFit/>
          </a:bodyPr>
          <a:lstStyle/>
          <a:p>
            <a:pPr algn="ctr"/>
            <a:r>
              <a:rPr lang="en-GB" sz="5400" b="1" dirty="0">
                <a:solidFill>
                  <a:srgbClr val="00B050"/>
                </a:solidFill>
                <a:latin typeface="Lato" panose="020F0502020204030203" pitchFamily="34" charset="0"/>
              </a:rPr>
              <a:t>What does the New Testament emphasise about our calling as human beings?  </a:t>
            </a:r>
          </a:p>
          <a:p>
            <a:pPr algn="ctr"/>
            <a:r>
              <a:rPr lang="en-GB" sz="5400" b="1" dirty="0">
                <a:solidFill>
                  <a:srgbClr val="00B050"/>
                </a:solidFill>
                <a:latin typeface="Lato" panose="020F0502020204030203" pitchFamily="34" charset="0"/>
              </a:rPr>
              <a:t>(Joining in with the Spirit)</a:t>
            </a:r>
          </a:p>
          <a:p>
            <a:pPr algn="ctr"/>
            <a:endParaRPr lang="en-GB" sz="5400" b="1" dirty="0">
              <a:solidFill>
                <a:srgbClr val="00B050"/>
              </a:solidFill>
              <a:latin typeface="Lato" panose="020F0502020204030203" pitchFamily="34" charset="0"/>
            </a:endParaRPr>
          </a:p>
        </p:txBody>
      </p:sp>
      <p:sp>
        <p:nvSpPr>
          <p:cNvPr id="7" name="TextBox 6">
            <a:extLst>
              <a:ext uri="{FF2B5EF4-FFF2-40B4-BE49-F238E27FC236}">
                <a16:creationId xmlns:a16="http://schemas.microsoft.com/office/drawing/2014/main" id="{3FA8851F-4DC9-4C1D-9067-C58F4DC9C5F6}"/>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pic>
        <p:nvPicPr>
          <p:cNvPr id="11" name="Picture 10" descr="Icon&#10;&#10;Description automatically generated">
            <a:extLst>
              <a:ext uri="{FF2B5EF4-FFF2-40B4-BE49-F238E27FC236}">
                <a16:creationId xmlns:a16="http://schemas.microsoft.com/office/drawing/2014/main" id="{554CB16B-8040-4E40-8ED1-326F975F558D}"/>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630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0397B23C-9C5B-44E0-A472-297D10D335F8}"/>
              </a:ext>
            </a:extLst>
          </p:cNvPr>
          <p:cNvSpPr txBox="1"/>
          <p:nvPr/>
        </p:nvSpPr>
        <p:spPr>
          <a:xfrm>
            <a:off x="615458" y="1609772"/>
            <a:ext cx="6268770" cy="2825496"/>
          </a:xfrm>
          <a:prstGeom prst="rect">
            <a:avLst/>
          </a:prstGeom>
        </p:spPr>
        <p:txBody>
          <a:bodyPr vert="horz" lIns="91440" tIns="45720" rIns="91440" bIns="45720" rtlCol="0">
            <a:noAutofit/>
          </a:bodyPr>
          <a:lstStyle/>
          <a:p>
            <a:pPr>
              <a:lnSpc>
                <a:spcPct val="90000"/>
              </a:lnSpc>
              <a:spcAft>
                <a:spcPts val="600"/>
              </a:spcAft>
            </a:pPr>
            <a:r>
              <a:rPr lang="en-GB" b="1" dirty="0">
                <a:solidFill>
                  <a:srgbClr val="2F5597"/>
                </a:solidFill>
                <a:latin typeface="Lato" panose="020F0502020204030203" pitchFamily="34" charset="0"/>
              </a:rPr>
              <a:t>The purpose and life of the church:  Who we are. </a:t>
            </a:r>
          </a:p>
          <a:p>
            <a:pPr>
              <a:lnSpc>
                <a:spcPct val="90000"/>
              </a:lnSpc>
              <a:spcAft>
                <a:spcPts val="600"/>
              </a:spcAft>
            </a:pPr>
            <a:r>
              <a:rPr lang="en-GB" dirty="0">
                <a:solidFill>
                  <a:srgbClr val="2F5597"/>
                </a:solidFill>
                <a:latin typeface="Lato" panose="020F0502020204030203" pitchFamily="34" charset="0"/>
              </a:rPr>
              <a:t>God’s chosen and “holy” people </a:t>
            </a:r>
          </a:p>
          <a:p>
            <a:pPr>
              <a:lnSpc>
                <a:spcPct val="90000"/>
              </a:lnSpc>
              <a:spcAft>
                <a:spcPts val="600"/>
              </a:spcAft>
            </a:pPr>
            <a:r>
              <a:rPr lang="en-GB" dirty="0">
                <a:solidFill>
                  <a:srgbClr val="2F5597"/>
                </a:solidFill>
                <a:latin typeface="Lato" panose="020F0502020204030203" pitchFamily="34" charset="0"/>
              </a:rPr>
              <a:t>“dearly loved” (Colossians 3:12). </a:t>
            </a:r>
          </a:p>
          <a:p>
            <a:pPr>
              <a:lnSpc>
                <a:spcPct val="90000"/>
              </a:lnSpc>
              <a:spcAft>
                <a:spcPts val="600"/>
              </a:spcAft>
            </a:pPr>
            <a:r>
              <a:rPr lang="en-GB" dirty="0">
                <a:solidFill>
                  <a:srgbClr val="2F5597"/>
                </a:solidFill>
                <a:latin typeface="Lato" panose="020F0502020204030203" pitchFamily="34" charset="0"/>
              </a:rPr>
              <a:t>God’s “bride” (Revelation 21:2). </a:t>
            </a:r>
          </a:p>
          <a:p>
            <a:pPr>
              <a:lnSpc>
                <a:spcPct val="90000"/>
              </a:lnSpc>
              <a:spcAft>
                <a:spcPts val="600"/>
              </a:spcAft>
            </a:pPr>
            <a:r>
              <a:rPr lang="en-GB" dirty="0">
                <a:solidFill>
                  <a:srgbClr val="2F5597"/>
                </a:solidFill>
                <a:latin typeface="Lato" panose="020F0502020204030203" pitchFamily="34" charset="0"/>
              </a:rPr>
              <a:t>“each member belongs to the others” (Romans 12:5), </a:t>
            </a:r>
          </a:p>
          <a:p>
            <a:pPr>
              <a:lnSpc>
                <a:spcPct val="90000"/>
              </a:lnSpc>
              <a:spcAft>
                <a:spcPts val="600"/>
              </a:spcAft>
            </a:pPr>
            <a:r>
              <a:rPr lang="en-GB" dirty="0">
                <a:solidFill>
                  <a:srgbClr val="2F5597"/>
                </a:solidFill>
                <a:latin typeface="Lato" panose="020F0502020204030203" pitchFamily="34" charset="0"/>
              </a:rPr>
              <a:t>a “family of believers” (Galatians 6:10), </a:t>
            </a:r>
          </a:p>
          <a:p>
            <a:pPr>
              <a:lnSpc>
                <a:spcPct val="90000"/>
              </a:lnSpc>
              <a:spcAft>
                <a:spcPts val="600"/>
              </a:spcAft>
            </a:pPr>
            <a:r>
              <a:rPr lang="en-GB" dirty="0">
                <a:solidFill>
                  <a:srgbClr val="2F5597"/>
                </a:solidFill>
                <a:latin typeface="Lato" panose="020F0502020204030203" pitchFamily="34" charset="0"/>
              </a:rPr>
              <a:t>“fellow citizens with God’s people and also members of his household” (Ephesians 2:19). God’s temple and priesthood.  </a:t>
            </a:r>
          </a:p>
          <a:p>
            <a:pPr>
              <a:lnSpc>
                <a:spcPct val="90000"/>
              </a:lnSpc>
              <a:spcAft>
                <a:spcPts val="600"/>
              </a:spcAft>
            </a:pPr>
            <a:r>
              <a:rPr lang="en-GB" dirty="0">
                <a:solidFill>
                  <a:srgbClr val="2F5597"/>
                </a:solidFill>
                <a:latin typeface="Lato" panose="020F0502020204030203" pitchFamily="34" charset="0"/>
              </a:rPr>
              <a:t> “a chosen people, a royal priesthood, a holy nation, God’s special possession….” (1 Peter 2:5,9) </a:t>
            </a:r>
          </a:p>
          <a:p>
            <a:pPr>
              <a:lnSpc>
                <a:spcPct val="90000"/>
              </a:lnSpc>
              <a:spcAft>
                <a:spcPts val="600"/>
              </a:spcAft>
            </a:pPr>
            <a:r>
              <a:rPr lang="en-GB" dirty="0">
                <a:solidFill>
                  <a:srgbClr val="2F5597"/>
                </a:solidFill>
                <a:latin typeface="Lato" panose="020F0502020204030203" pitchFamily="34" charset="0"/>
              </a:rPr>
              <a:t>“We are therefore Christ’s ambassadors, as though God were making his appeal through us.” (2 Corinthians 5: 20)</a:t>
            </a:r>
          </a:p>
        </p:txBody>
      </p:sp>
      <p:pic>
        <p:nvPicPr>
          <p:cNvPr id="3" name="Picture 2">
            <a:extLst>
              <a:ext uri="{FF2B5EF4-FFF2-40B4-BE49-F238E27FC236}">
                <a16:creationId xmlns:a16="http://schemas.microsoft.com/office/drawing/2014/main" id="{646C7755-84BB-4C93-A124-0FFAD6D54DDC}"/>
              </a:ext>
            </a:extLst>
          </p:cNvPr>
          <p:cNvPicPr>
            <a:picLocks noChangeAspect="1"/>
          </p:cNvPicPr>
          <p:nvPr/>
        </p:nvPicPr>
        <p:blipFill>
          <a:blip r:embed="rId3">
            <a:extLst>
              <a:ext uri="{28A0092B-C50C-407E-A947-70E740481C1C}">
                <a14:useLocalDpi xmlns:a14="http://schemas.microsoft.com/office/drawing/2010/main" val="0"/>
              </a:ext>
            </a:extLst>
          </a:blip>
          <a:srcRect t="2090" b="2090"/>
          <a:stretch/>
        </p:blipFill>
        <p:spPr>
          <a:xfrm>
            <a:off x="7684006" y="10"/>
            <a:ext cx="4507993" cy="6857990"/>
          </a:xfrm>
          <a:prstGeom prst="rect">
            <a:avLst/>
          </a:prstGeom>
        </p:spPr>
      </p:pic>
      <p:pic>
        <p:nvPicPr>
          <p:cNvPr id="9" name="Picture 8" descr="Icon&#10;&#10;Description automatically generated">
            <a:extLst>
              <a:ext uri="{FF2B5EF4-FFF2-40B4-BE49-F238E27FC236}">
                <a16:creationId xmlns:a16="http://schemas.microsoft.com/office/drawing/2014/main" id="{E5B5F9FD-0628-4CE0-B0D6-CEDFA1C70F5B}"/>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3DBEB803-C83D-4F93-9958-4501B626E62D}"/>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264342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2227</TotalTime>
  <Words>5588</Words>
  <Application>Microsoft Office PowerPoint</Application>
  <PresentationFormat>Widescreen</PresentationFormat>
  <Paragraphs>228</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DIN Next LT Pro</vt:lpstr>
      <vt:lpstr>Lato</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Guy Donegan-Cross</dc:creator>
  <cp:lastModifiedBy>Guy Donegan-Cross</cp:lastModifiedBy>
  <cp:revision>42</cp:revision>
  <dcterms:created xsi:type="dcterms:W3CDTF">2021-02-13T10:30:48Z</dcterms:created>
  <dcterms:modified xsi:type="dcterms:W3CDTF">2022-03-09T09:45:14Z</dcterms:modified>
</cp:coreProperties>
</file>