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75" r:id="rId3"/>
  </p:sldMasterIdLst>
  <p:notesMasterIdLst>
    <p:notesMasterId r:id="rId47"/>
  </p:notesMasterIdLst>
  <p:sldIdLst>
    <p:sldId id="370" r:id="rId4"/>
    <p:sldId id="264" r:id="rId5"/>
    <p:sldId id="355" r:id="rId6"/>
    <p:sldId id="265" r:id="rId7"/>
    <p:sldId id="266" r:id="rId8"/>
    <p:sldId id="267" r:id="rId9"/>
    <p:sldId id="268" r:id="rId10"/>
    <p:sldId id="269" r:id="rId11"/>
    <p:sldId id="271" r:id="rId12"/>
    <p:sldId id="273" r:id="rId13"/>
    <p:sldId id="274" r:id="rId14"/>
    <p:sldId id="275" r:id="rId15"/>
    <p:sldId id="415" r:id="rId16"/>
    <p:sldId id="276" r:id="rId17"/>
    <p:sldId id="372" r:id="rId18"/>
    <p:sldId id="373" r:id="rId19"/>
    <p:sldId id="374" r:id="rId20"/>
    <p:sldId id="416" r:id="rId21"/>
    <p:sldId id="375" r:id="rId22"/>
    <p:sldId id="376" r:id="rId23"/>
    <p:sldId id="377" r:id="rId24"/>
    <p:sldId id="378" r:id="rId25"/>
    <p:sldId id="379" r:id="rId26"/>
    <p:sldId id="417" r:id="rId27"/>
    <p:sldId id="380" r:id="rId28"/>
    <p:sldId id="418" r:id="rId29"/>
    <p:sldId id="385" r:id="rId30"/>
    <p:sldId id="386" r:id="rId31"/>
    <p:sldId id="387" r:id="rId32"/>
    <p:sldId id="419" r:id="rId33"/>
    <p:sldId id="388" r:id="rId34"/>
    <p:sldId id="389" r:id="rId35"/>
    <p:sldId id="390" r:id="rId36"/>
    <p:sldId id="391" r:id="rId37"/>
    <p:sldId id="420" r:id="rId38"/>
    <p:sldId id="392" r:id="rId39"/>
    <p:sldId id="393" r:id="rId40"/>
    <p:sldId id="394" r:id="rId41"/>
    <p:sldId id="395" r:id="rId42"/>
    <p:sldId id="396" r:id="rId43"/>
    <p:sldId id="421" r:id="rId44"/>
    <p:sldId id="398" r:id="rId45"/>
    <p:sldId id="39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94C2"/>
    <a:srgbClr val="143F72"/>
    <a:srgbClr val="969ACC"/>
    <a:srgbClr val="100B7A"/>
    <a:srgbClr val="FAB930"/>
    <a:srgbClr val="E24B8A"/>
    <a:srgbClr val="96C353"/>
    <a:srgbClr val="9669A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84"/>
    <p:restoredTop sz="63698" autoAdjust="0"/>
  </p:normalViewPr>
  <p:slideViewPr>
    <p:cSldViewPr snapToGrid="0" snapToObjects="1">
      <p:cViewPr varScale="1">
        <p:scale>
          <a:sx n="42" d="100"/>
          <a:sy n="42" d="100"/>
        </p:scale>
        <p:origin x="1372" y="44"/>
      </p:cViewPr>
      <p:guideLst/>
    </p:cSldViewPr>
  </p:slideViewPr>
  <p:notesTextViewPr>
    <p:cViewPr>
      <p:scale>
        <a:sx n="1" d="1"/>
        <a:sy n="1" d="1"/>
      </p:scale>
      <p:origin x="0" y="0"/>
    </p:cViewPr>
  </p:notesTextViewPr>
  <p:sorterViewPr>
    <p:cViewPr>
      <p:scale>
        <a:sx n="35" d="100"/>
        <a:sy n="3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1B80E8-B093-4991-AE60-1EB043FEB13C}" type="datetimeFigureOut">
              <a:rPr lang="en-GB" smtClean="0"/>
              <a:t>09/03/2022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744F2-12A0-4A0A-8A54-46BB6D8A75AA}" type="slidenum">
              <a:rPr lang="en-GB" smtClean="0"/>
              <a:t>‹#›</a:t>
            </a:fld>
            <a:endParaRPr lang="en-GB"/>
          </a:p>
        </p:txBody>
      </p:sp>
    </p:spTree>
    <p:extLst>
      <p:ext uri="{BB962C8B-B14F-4D97-AF65-F5344CB8AC3E}">
        <p14:creationId xmlns:p14="http://schemas.microsoft.com/office/powerpoint/2010/main" val="253342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a:t>
            </a:fld>
            <a:endParaRPr lang="en-GB"/>
          </a:p>
        </p:txBody>
      </p:sp>
    </p:spTree>
    <p:extLst>
      <p:ext uri="{BB962C8B-B14F-4D97-AF65-F5344CB8AC3E}">
        <p14:creationId xmlns:p14="http://schemas.microsoft.com/office/powerpoint/2010/main" val="235130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The call was not to, “Believe in Him,” but to, “Follow Him.”  To be a disciple of someone is about being someone who “learns as they follow.”  It is about having a close relationship with someone in which we are increasingly being with them, becoming like them, and doing the things they do.  To be a disciple is to follow, and the nature of that discipleship is defined by the One we follow.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10</a:t>
            </a:fld>
            <a:endParaRPr lang="en-GB"/>
          </a:p>
        </p:txBody>
      </p:sp>
    </p:spTree>
    <p:extLst>
      <p:ext uri="{BB962C8B-B14F-4D97-AF65-F5344CB8AC3E}">
        <p14:creationId xmlns:p14="http://schemas.microsoft.com/office/powerpoint/2010/main" val="689898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One writer says that, “Being a disciple or apprentice of Jesus is a definite and obvious kind of thing. To make a mystery of it is to misunderstand it. There is no good reason why people should ever be in doubt as to whether they themselves are his students or not.”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11</a:t>
            </a:fld>
            <a:endParaRPr lang="en-GB"/>
          </a:p>
        </p:txBody>
      </p:sp>
    </p:spTree>
    <p:extLst>
      <p:ext uri="{BB962C8B-B14F-4D97-AF65-F5344CB8AC3E}">
        <p14:creationId xmlns:p14="http://schemas.microsoft.com/office/powerpoint/2010/main" val="1730476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Many churches, especially today, emphasise discipleship.   Pope Francis says that the church should be a, “community of missionary disciples.”  You can read Everything Jesus said about discipleship, and a paper from the Church of England about discipleship.</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Lato" panose="020F0502020204030203"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12</a:t>
            </a:fld>
            <a:endParaRPr lang="en-GB"/>
          </a:p>
        </p:txBody>
      </p:sp>
    </p:spTree>
    <p:extLst>
      <p:ext uri="{BB962C8B-B14F-4D97-AF65-F5344CB8AC3E}">
        <p14:creationId xmlns:p14="http://schemas.microsoft.com/office/powerpoint/2010/main" val="1824304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13</a:t>
            </a:fld>
            <a:endParaRPr lang="en-GB"/>
          </a:p>
        </p:txBody>
      </p:sp>
    </p:spTree>
    <p:extLst>
      <p:ext uri="{BB962C8B-B14F-4D97-AF65-F5344CB8AC3E}">
        <p14:creationId xmlns:p14="http://schemas.microsoft.com/office/powerpoint/2010/main" val="28373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There are five good reasons to be living as a disciple:  </a:t>
            </a:r>
            <a:r>
              <a:rPr lang="en-GB" sz="1200" b="1" dirty="0">
                <a:effectLst/>
                <a:latin typeface="Lato" panose="020F0502020204030203" pitchFamily="34" charset="0"/>
                <a:ea typeface="Calibri" panose="020F0502020204030204" pitchFamily="34" charset="0"/>
                <a:cs typeface="Times New Roman" panose="02020603050405020304" pitchFamily="18" charset="0"/>
              </a:rPr>
              <a:t>We all follow someone.</a:t>
            </a:r>
            <a:r>
              <a:rPr lang="en-GB" sz="1200" dirty="0">
                <a:effectLst/>
                <a:latin typeface="Lato" panose="020F0502020204030203" pitchFamily="34" charset="0"/>
                <a:ea typeface="Calibri" panose="020F0502020204030204" pitchFamily="34" charset="0"/>
                <a:cs typeface="Times New Roman" panose="02020603050405020304" pitchFamily="18" charset="0"/>
              </a:rPr>
              <a:t>  The examples of superfans might be unusual, but the truth is we are all </a:t>
            </a:r>
            <a:r>
              <a:rPr lang="en-GB" sz="1200" dirty="0" err="1">
                <a:effectLst/>
                <a:latin typeface="Lato" panose="020F0502020204030203" pitchFamily="34" charset="0"/>
                <a:ea typeface="Calibri" panose="020F0502020204030204" pitchFamily="34" charset="0"/>
                <a:cs typeface="Times New Roman" panose="02020603050405020304" pitchFamily="18" charset="0"/>
              </a:rPr>
              <a:t>centering</a:t>
            </a:r>
            <a:r>
              <a:rPr lang="en-GB" sz="1200" dirty="0">
                <a:effectLst/>
                <a:latin typeface="Lato" panose="020F0502020204030203" pitchFamily="34" charset="0"/>
                <a:ea typeface="Calibri" panose="020F0502020204030204" pitchFamily="34" charset="0"/>
                <a:cs typeface="Times New Roman" panose="02020603050405020304" pitchFamily="18" charset="0"/>
              </a:rPr>
              <a:t> our lives on something or someone.   24 hours a day.  As one writer puts it, “…if we don’t disciple, then the culture sure will, and it’s doing a good job of it. Consumerism is the alternative religion of our day.”   Alan Hirsch. The question isn’t, “Am I a disciple?”  The question is, “Who or what is shaping me?”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14</a:t>
            </a:fld>
            <a:endParaRPr lang="en-GB"/>
          </a:p>
        </p:txBody>
      </p:sp>
    </p:spTree>
    <p:extLst>
      <p:ext uri="{BB962C8B-B14F-4D97-AF65-F5344CB8AC3E}">
        <p14:creationId xmlns:p14="http://schemas.microsoft.com/office/powerpoint/2010/main" val="847499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b="1" dirty="0">
                <a:effectLst/>
                <a:latin typeface="Lato" panose="020F0502020204030203" pitchFamily="34" charset="0"/>
                <a:ea typeface="Calibri" panose="020F0502020204030204" pitchFamily="34" charset="0"/>
                <a:cs typeface="Times New Roman" panose="02020603050405020304" pitchFamily="18" charset="0"/>
              </a:rPr>
              <a:t>Becoming fully human.</a:t>
            </a:r>
            <a:r>
              <a:rPr lang="en-GB" sz="1200" dirty="0">
                <a:effectLst/>
                <a:latin typeface="Lato" panose="020F0502020204030203" pitchFamily="34" charset="0"/>
                <a:ea typeface="Calibri" panose="020F0502020204030204" pitchFamily="34" charset="0"/>
                <a:cs typeface="Times New Roman" panose="02020603050405020304" pitchFamily="18" charset="0"/>
              </a:rPr>
              <a:t>  Someone once said that Jesus did not come to make us more religious but came to make us fully human.  Orthodox Christians have a beautiful understanding of being a disciple called “</a:t>
            </a:r>
            <a:r>
              <a:rPr lang="en-GB" sz="1200" dirty="0" err="1">
                <a:effectLst/>
                <a:latin typeface="Lato" panose="020F0502020204030203" pitchFamily="34" charset="0"/>
                <a:ea typeface="Calibri" panose="020F0502020204030204" pitchFamily="34" charset="0"/>
                <a:cs typeface="Times New Roman" panose="02020603050405020304" pitchFamily="18" charset="0"/>
              </a:rPr>
              <a:t>theosis</a:t>
            </a:r>
            <a:r>
              <a:rPr lang="en-GB" sz="1200" dirty="0">
                <a:effectLst/>
                <a:latin typeface="Lato" panose="020F0502020204030203" pitchFamily="34" charset="0"/>
                <a:ea typeface="Calibri" panose="020F0502020204030204" pitchFamily="34" charset="0"/>
                <a:cs typeface="Times New Roman" panose="02020603050405020304" pitchFamily="18" charset="0"/>
              </a:rPr>
              <a:t>”.  It’s not that we can “become God”, but that as we draw close to God and reflect His love and life more fully, we become alive, more human as humanity was intended to be, because we have allowed God’s life to fill and eventually overwhelm us. Discipleship takes us along this road until eventually the (human) mirror is no longer seen, but only the reflected glory of God.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15</a:t>
            </a:fld>
            <a:endParaRPr lang="en-GB"/>
          </a:p>
        </p:txBody>
      </p:sp>
    </p:spTree>
    <p:extLst>
      <p:ext uri="{BB962C8B-B14F-4D97-AF65-F5344CB8AC3E}">
        <p14:creationId xmlns:p14="http://schemas.microsoft.com/office/powerpoint/2010/main" val="3224544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b="1" dirty="0">
                <a:effectLst/>
                <a:latin typeface="Lato" panose="020F0502020204030203" pitchFamily="34" charset="0"/>
                <a:ea typeface="Calibri" panose="020F0502020204030204" pitchFamily="34" charset="0"/>
                <a:cs typeface="Times New Roman" panose="02020603050405020304" pitchFamily="18" charset="0"/>
              </a:rPr>
              <a:t>It’s the best life you can find!</a:t>
            </a:r>
            <a:r>
              <a:rPr lang="en-GB" sz="1200" dirty="0">
                <a:effectLst/>
                <a:latin typeface="Lato" panose="020F0502020204030203" pitchFamily="34" charset="0"/>
                <a:ea typeface="Calibri" panose="020F0502020204030204" pitchFamily="34" charset="0"/>
                <a:cs typeface="Times New Roman" panose="02020603050405020304" pitchFamily="18" charset="0"/>
              </a:rPr>
              <a:t>  </a:t>
            </a:r>
            <a:r>
              <a:rPr lang="en-GB" sz="1200" dirty="0" err="1">
                <a:effectLst/>
                <a:latin typeface="Lato" panose="020F0502020204030203" pitchFamily="34" charset="0"/>
                <a:ea typeface="Calibri" panose="020F0502020204030204" pitchFamily="34" charset="0"/>
                <a:cs typeface="Times New Roman" panose="02020603050405020304" pitchFamily="18" charset="0"/>
              </a:rPr>
              <a:t>Cyrille</a:t>
            </a:r>
            <a:r>
              <a:rPr lang="en-GB" sz="1200" dirty="0">
                <a:effectLst/>
                <a:latin typeface="Lato" panose="020F0502020204030203" pitchFamily="34" charset="0"/>
                <a:ea typeface="Calibri" panose="020F0502020204030204" pitchFamily="34" charset="0"/>
                <a:cs typeface="Times New Roman" panose="02020603050405020304" pitchFamily="18" charset="0"/>
              </a:rPr>
              <a:t> Regis was the third black player to be capped by England, and a pioneer in the fight against racism in football. He played 614 matches and scored 158 goals in a 19-year professional career with Coventry, West Brom, Aston Villa and Wolves, which also saw him make five appearances for England. He became a Christian when he discovered that, “… the penny drops. It really sinks in that Christ loves me. He died for me and He rose again from the dead and this awesome sense of peace comes over me.”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16</a:t>
            </a:fld>
            <a:endParaRPr lang="en-GB"/>
          </a:p>
        </p:txBody>
      </p:sp>
    </p:spTree>
    <p:extLst>
      <p:ext uri="{BB962C8B-B14F-4D97-AF65-F5344CB8AC3E}">
        <p14:creationId xmlns:p14="http://schemas.microsoft.com/office/powerpoint/2010/main" val="1380195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mj-lt"/>
              <a:buNone/>
            </a:pPr>
            <a:r>
              <a:rPr lang="en-GB" sz="1200" b="1" dirty="0">
                <a:effectLst/>
                <a:latin typeface="Lato" panose="020F0502020204030203" pitchFamily="34" charset="0"/>
                <a:ea typeface="Calibri" panose="020F0502020204030204" pitchFamily="34" charset="0"/>
                <a:cs typeface="Times New Roman" panose="02020603050405020304" pitchFamily="18" charset="0"/>
              </a:rPr>
              <a:t>Being and making disciples is the Church’s central task.</a:t>
            </a:r>
            <a:r>
              <a:rPr lang="en-GB" sz="1200" dirty="0">
                <a:effectLst/>
                <a:latin typeface="Lato" panose="020F0502020204030203" pitchFamily="34" charset="0"/>
                <a:ea typeface="Calibri" panose="020F0502020204030204" pitchFamily="34" charset="0"/>
                <a:cs typeface="Times New Roman" panose="02020603050405020304" pitchFamily="18" charset="0"/>
              </a:rPr>
              <a:t>  The writer Robert Warren states, “The best way to grow the church is to grow people.”  In the Roman Catholic Church, writer Sherry Weddell  says, “…we have seen it happen over and over. The presence of a significant number of disciples changes everything: a parish’s spiritual tone, energy level, attendance, bottom line, and what parishioners ask of the leaders.”   So the truth is if we focus on being and making disciples first, the rest will follow.   Can we agree with this? “The best decision anyone can ever make, at any point in life, in any circumstances, whoever they are, wherever they are, is to become a disciple of Jesus Christ.”  Archbishop Justin Welby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Lato" panose="020F0502020204030203"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17</a:t>
            </a:fld>
            <a:endParaRPr lang="en-GB"/>
          </a:p>
        </p:txBody>
      </p:sp>
    </p:spTree>
    <p:extLst>
      <p:ext uri="{BB962C8B-B14F-4D97-AF65-F5344CB8AC3E}">
        <p14:creationId xmlns:p14="http://schemas.microsoft.com/office/powerpoint/2010/main" val="1734831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18</a:t>
            </a:fld>
            <a:endParaRPr lang="en-GB"/>
          </a:p>
        </p:txBody>
      </p:sp>
    </p:spTree>
    <p:extLst>
      <p:ext uri="{BB962C8B-B14F-4D97-AF65-F5344CB8AC3E}">
        <p14:creationId xmlns:p14="http://schemas.microsoft.com/office/powerpoint/2010/main" val="1371487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In Christ’s day, and in the early church, disciples would live with and follow their Rabbi so closely it was difficult to know where the life of the Rabbi ended and the disciple’s life started.  Jewish people said, “May you be covered with the dust of your Rabbi…”  May you be walking so closely with them, listening from them, watching them that at the end of each day you would be covered with the dust they kick up from the road in front of you.  Discipleship-following would lead to change – a total transformation of who we are, how we think, how we act.   The best way of describing what this feels like, is to think of being an apprentice to someone.   This would involve three things: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19</a:t>
            </a:fld>
            <a:endParaRPr lang="en-GB"/>
          </a:p>
        </p:txBody>
      </p:sp>
    </p:spTree>
    <p:extLst>
      <p:ext uri="{BB962C8B-B14F-4D97-AF65-F5344CB8AC3E}">
        <p14:creationId xmlns:p14="http://schemas.microsoft.com/office/powerpoint/2010/main" val="3323445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a:t>
            </a:fld>
            <a:endParaRPr lang="en-GB"/>
          </a:p>
        </p:txBody>
      </p:sp>
    </p:spTree>
    <p:extLst>
      <p:ext uri="{BB962C8B-B14F-4D97-AF65-F5344CB8AC3E}">
        <p14:creationId xmlns:p14="http://schemas.microsoft.com/office/powerpoint/2010/main" val="3912055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b="1" dirty="0">
                <a:effectLst/>
                <a:latin typeface="Lato" panose="020F0502020204030203" pitchFamily="34" charset="0"/>
                <a:ea typeface="Calibri" panose="020F0502020204030204" pitchFamily="34" charset="0"/>
                <a:cs typeface="Times New Roman" panose="02020603050405020304" pitchFamily="18" charset="0"/>
              </a:rPr>
              <a:t>Being with:</a:t>
            </a:r>
            <a:r>
              <a:rPr lang="en-GB" sz="1200" dirty="0">
                <a:effectLst/>
                <a:latin typeface="Lato" panose="020F0502020204030203" pitchFamily="34" charset="0"/>
                <a:ea typeface="Calibri" panose="020F0502020204030204" pitchFamily="34" charset="0"/>
                <a:cs typeface="Times New Roman" panose="02020603050405020304" pitchFamily="18" charset="0"/>
              </a:rPr>
              <a:t>  Obviously if you want to learn from a “teacher” the first thing will be that you spend as much time with them as possible.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20</a:t>
            </a:fld>
            <a:endParaRPr lang="en-GB"/>
          </a:p>
        </p:txBody>
      </p:sp>
    </p:spTree>
    <p:extLst>
      <p:ext uri="{BB962C8B-B14F-4D97-AF65-F5344CB8AC3E}">
        <p14:creationId xmlns:p14="http://schemas.microsoft.com/office/powerpoint/2010/main" val="3788645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b="1" dirty="0">
                <a:effectLst/>
                <a:latin typeface="Lato" panose="020F0502020204030203" pitchFamily="34" charset="0"/>
                <a:ea typeface="Calibri" panose="020F0502020204030204" pitchFamily="34" charset="0"/>
                <a:cs typeface="Times New Roman" panose="02020603050405020304" pitchFamily="18" charset="0"/>
              </a:rPr>
              <a:t>Becoming like:</a:t>
            </a:r>
            <a:r>
              <a:rPr lang="en-GB" sz="1200" dirty="0">
                <a:effectLst/>
                <a:latin typeface="Lato" panose="020F0502020204030203" pitchFamily="34" charset="0"/>
                <a:ea typeface="Calibri" panose="020F0502020204030204" pitchFamily="34" charset="0"/>
                <a:cs typeface="Times New Roman" panose="02020603050405020304" pitchFamily="18" charset="0"/>
              </a:rPr>
              <a:t>  Over time you will start to become like them – their character will shape yours, their responses and thoughts become part of the way you tick.  Character change is a key part of being a disciple, and in fact, of being more fully human.  This is precisely the hope that Paul expresses to the early Christians.  “May you always be filled with the fruit of your salvation – the righteous character produced in your life by Jesus Christ – for this will bring much glory and praise to God.” Philippians 1:9-11, NLT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21</a:t>
            </a:fld>
            <a:endParaRPr lang="en-GB"/>
          </a:p>
        </p:txBody>
      </p:sp>
    </p:spTree>
    <p:extLst>
      <p:ext uri="{BB962C8B-B14F-4D97-AF65-F5344CB8AC3E}">
        <p14:creationId xmlns:p14="http://schemas.microsoft.com/office/powerpoint/2010/main" val="2099487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b="1" dirty="0">
                <a:effectLst/>
                <a:latin typeface="Lato" panose="020F0502020204030203" pitchFamily="34" charset="0"/>
                <a:ea typeface="Calibri" panose="020F0502020204030204" pitchFamily="34" charset="0"/>
                <a:cs typeface="Times New Roman" panose="02020603050405020304" pitchFamily="18" charset="0"/>
              </a:rPr>
              <a:t>Joining in with:</a:t>
            </a:r>
            <a:r>
              <a:rPr lang="en-GB" sz="1200" dirty="0">
                <a:effectLst/>
                <a:latin typeface="Lato" panose="020F0502020204030203" pitchFamily="34" charset="0"/>
                <a:ea typeface="Calibri" panose="020F0502020204030204" pitchFamily="34" charset="0"/>
                <a:cs typeface="Times New Roman" panose="02020603050405020304" pitchFamily="18" charset="0"/>
              </a:rPr>
              <a:t>  The apprentice will gradually take on the work of the teacher, and do things the way the teacher does them.  An “important way of putting this is to say that I am learning from Jesus to live my life as he would live life if he were I. I am not necessarily learning to do everything he did, but I am learning how to do everything I do in the manner in which he did all that he did.”  Dallas Willard.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22</a:t>
            </a:fld>
            <a:endParaRPr lang="en-GB"/>
          </a:p>
        </p:txBody>
      </p:sp>
    </p:spTree>
    <p:extLst>
      <p:ext uri="{BB962C8B-B14F-4D97-AF65-F5344CB8AC3E}">
        <p14:creationId xmlns:p14="http://schemas.microsoft.com/office/powerpoint/2010/main" val="3417912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The aim of discipleship is always about change.  In the New Testament, the apostle Paul exclaimed, ‘So if anyone is in Christ, there is a new creation: everything old has passed away; see, everything has become new!’ (2 Cor 5.17).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en-GB" sz="1200" dirty="0">
                <a:effectLst/>
                <a:latin typeface="Lato" panose="020F0502020204030203"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23</a:t>
            </a:fld>
            <a:endParaRPr lang="en-GB"/>
          </a:p>
        </p:txBody>
      </p:sp>
    </p:spTree>
    <p:extLst>
      <p:ext uri="{BB962C8B-B14F-4D97-AF65-F5344CB8AC3E}">
        <p14:creationId xmlns:p14="http://schemas.microsoft.com/office/powerpoint/2010/main" val="3384958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24</a:t>
            </a:fld>
            <a:endParaRPr lang="en-GB"/>
          </a:p>
        </p:txBody>
      </p:sp>
    </p:spTree>
    <p:extLst>
      <p:ext uri="{BB962C8B-B14F-4D97-AF65-F5344CB8AC3E}">
        <p14:creationId xmlns:p14="http://schemas.microsoft.com/office/powerpoint/2010/main" val="24013598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The Way of Discipleship is helping people to become apprentices, who are being with God, becoming like Christ, and Joining in with the Spirit.  There is information, but this is much more about changing as we live, and learning as we follow.  The four modules are focussed on these three aspects of being an apprentice, and having “Bible confidence” by understanding how the Bible works, how to listen to God through it, and how the story of your life is shaped by God’s story.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25</a:t>
            </a:fld>
            <a:endParaRPr lang="en-GB"/>
          </a:p>
        </p:txBody>
      </p:sp>
    </p:spTree>
    <p:extLst>
      <p:ext uri="{BB962C8B-B14F-4D97-AF65-F5344CB8AC3E}">
        <p14:creationId xmlns:p14="http://schemas.microsoft.com/office/powerpoint/2010/main" val="2185417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26</a:t>
            </a:fld>
            <a:endParaRPr lang="en-GB"/>
          </a:p>
        </p:txBody>
      </p:sp>
    </p:spTree>
    <p:extLst>
      <p:ext uri="{BB962C8B-B14F-4D97-AF65-F5344CB8AC3E}">
        <p14:creationId xmlns:p14="http://schemas.microsoft.com/office/powerpoint/2010/main" val="23165971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Our part everyday in being “with God” is to be aware of Spirit.  Making time to “abide” in Jesus (John 15).  Dallas Willard puts it this way:  ‘The first and most basic thing we can and must do is to keep God before our minds. This is the fundamental secret of caring for our souls… as we take intentional steps toward keeping God before us. Soon our minds will return to God as the needle of a compass constantly returns to the north. If God is the great longing of our souls, He will become the pole star of our inward beings.'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27</a:t>
            </a:fld>
            <a:endParaRPr lang="en-GB"/>
          </a:p>
        </p:txBody>
      </p:sp>
    </p:spTree>
    <p:extLst>
      <p:ext uri="{BB962C8B-B14F-4D97-AF65-F5344CB8AC3E}">
        <p14:creationId xmlns:p14="http://schemas.microsoft.com/office/powerpoint/2010/main" val="2588371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If God is always with us, the first thing an apprentice does is to pay attention.  Listening to God and responding to Him IS the heart of being a disciple.  Our first module is all about this, and as we journey together, we will always be seeking to help each other pay attention.  That’s why Archbishop Rowan Williams believes, being a disciple means to be someone who keeps watching, listening and learning. There’s no magic, or celebrity, or certificates to it. Just watching, listening and learning as an ongoing process.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28</a:t>
            </a:fld>
            <a:endParaRPr lang="en-GB"/>
          </a:p>
        </p:txBody>
      </p:sp>
    </p:spTree>
    <p:extLst>
      <p:ext uri="{BB962C8B-B14F-4D97-AF65-F5344CB8AC3E}">
        <p14:creationId xmlns:p14="http://schemas.microsoft.com/office/powerpoint/2010/main" val="30788366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How does this Chinese painting of the disciple Mary being with Jesus speak to you about “being with” God?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Lato" panose="020F0502020204030203"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29</a:t>
            </a:fld>
            <a:endParaRPr lang="en-GB"/>
          </a:p>
        </p:txBody>
      </p:sp>
    </p:spTree>
    <p:extLst>
      <p:ext uri="{BB962C8B-B14F-4D97-AF65-F5344CB8AC3E}">
        <p14:creationId xmlns:p14="http://schemas.microsoft.com/office/powerpoint/2010/main" val="4192380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mj-lt"/>
              <a:buNone/>
              <a:tabLst/>
              <a:defRPr/>
            </a:pPr>
            <a:r>
              <a:rPr lang="en-GB" sz="1200" dirty="0">
                <a:effectLst/>
                <a:latin typeface="Lato" panose="020F0502020204030203" pitchFamily="34" charset="0"/>
                <a:ea typeface="Calibri" panose="020F0502020204030204" pitchFamily="34" charset="0"/>
                <a:cs typeface="Times New Roman" panose="02020603050405020304" pitchFamily="18" charset="0"/>
              </a:rPr>
              <a:t>Let’s start with three more modern examples…What do these tell us about discipleship?</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The Elvis fan.  Paul MacLeod was possibly the most dedicated Elvis fan in the world.  His house is named after Elvis’s: Graceland Too.  He made it look like Elvis’s home.  His only child is called “Elvis Aaron Presley,” and he divorced his wife when she said, “It’s me or your Elvis collection.”   Every room in his house is literally littered with Elvis paraphernalia.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a:t>
            </a:fld>
            <a:endParaRPr lang="en-GB"/>
          </a:p>
        </p:txBody>
      </p:sp>
    </p:spTree>
    <p:extLst>
      <p:ext uri="{BB962C8B-B14F-4D97-AF65-F5344CB8AC3E}">
        <p14:creationId xmlns:p14="http://schemas.microsoft.com/office/powerpoint/2010/main" val="1628221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30</a:t>
            </a:fld>
            <a:endParaRPr lang="en-GB"/>
          </a:p>
        </p:txBody>
      </p:sp>
    </p:spTree>
    <p:extLst>
      <p:ext uri="{BB962C8B-B14F-4D97-AF65-F5344CB8AC3E}">
        <p14:creationId xmlns:p14="http://schemas.microsoft.com/office/powerpoint/2010/main" val="1975582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‘From my desk at college,’ writes Shane Claiborne, ‘it looked like some time back we had stopped living Christianity and just started studying it. If we are to make disciples, we must do more than help people acquire biblical and theological information. Our task is not simply to study the Word of God; it’s to get it off the page and into our lives…it is meant to change us and change the people around us.’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31</a:t>
            </a:fld>
            <a:endParaRPr lang="en-GB"/>
          </a:p>
        </p:txBody>
      </p:sp>
    </p:spTree>
    <p:extLst>
      <p:ext uri="{BB962C8B-B14F-4D97-AF65-F5344CB8AC3E}">
        <p14:creationId xmlns:p14="http://schemas.microsoft.com/office/powerpoint/2010/main" val="3753823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To grow in this way there are (at least) four important elements.  We need the information and to be taught.   Jesus’ method has parallels in the way people learn a new language.  Firstly, it obviously involves knowing some vocabulary and grammar.  There is a body of information to be absorbed.  Similarly, Jesus taught His apprentices in that He gave them information.  The Sermon on the Mount, Lord’s Prayer, parables, the greatest commandment.  They needed their minds shaped to understand what relationship God wanted with them, and the mission they were invited into.  By and large, we are very good at this in church circles and in society.  But what is more helpful in actually being able to use a language is being able to listen to people speaking it, and to imitate them, sometimes with unintended results.  Information alone won’t make you a speaker.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32</a:t>
            </a:fld>
            <a:endParaRPr lang="en-GB"/>
          </a:p>
        </p:txBody>
      </p:sp>
    </p:spTree>
    <p:extLst>
      <p:ext uri="{BB962C8B-B14F-4D97-AF65-F5344CB8AC3E}">
        <p14:creationId xmlns:p14="http://schemas.microsoft.com/office/powerpoint/2010/main" val="2255800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Modelling and imitation is at the heart of apprentice style learning.  Jesus inviting his disciples to live life as He lived it.  He demonstrated everything He taught – how to pray, to heal, to teach, to love enemies.  They learnt by observing Him.  Most famously He did this at the last supper, when having washed their feet He said, “ 14 So if I, your Lord and Teacher, have washed your feet, you also ought to wash one another’s feet. 15 For I have set you an example, that you also should do as I have done to you.”  I would say that the people who have had most influence on me are the ones whose lives I have sought to imitate.  Discipleship is more caught than taught.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33</a:t>
            </a:fld>
            <a:endParaRPr lang="en-GB"/>
          </a:p>
        </p:txBody>
      </p:sp>
    </p:spTree>
    <p:extLst>
      <p:ext uri="{BB962C8B-B14F-4D97-AF65-F5344CB8AC3E}">
        <p14:creationId xmlns:p14="http://schemas.microsoft.com/office/powerpoint/2010/main" val="332376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But I’ll tell you how language really improves. By living in the country!  When you have to actually use your knowledge, improvise, immerse yourself in the culture, down the market, in the college, the words you have read on the page, and repeated after other people, actually start to become a living language.    Jesus taught his apprentices, he demonstrated, but then He sent them out on His mission.  They learnt on the way.    It’s common educational wisdom in action: as the Chinese proverb says, “Tell me, I’ll forget.  Show me, I’ll remember.  Involve me, I’ll understand.”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Lato" panose="020F0502020204030203"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34</a:t>
            </a:fld>
            <a:endParaRPr lang="en-GB"/>
          </a:p>
        </p:txBody>
      </p:sp>
    </p:spTree>
    <p:extLst>
      <p:ext uri="{BB962C8B-B14F-4D97-AF65-F5344CB8AC3E}">
        <p14:creationId xmlns:p14="http://schemas.microsoft.com/office/powerpoint/2010/main" val="34304619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35</a:t>
            </a:fld>
            <a:endParaRPr lang="en-GB"/>
          </a:p>
        </p:txBody>
      </p:sp>
    </p:spTree>
    <p:extLst>
      <p:ext uri="{BB962C8B-B14F-4D97-AF65-F5344CB8AC3E}">
        <p14:creationId xmlns:p14="http://schemas.microsoft.com/office/powerpoint/2010/main" val="390922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If we are not asking this question sometimes, then we are probably not paying attention…But the answer is, of course! … Like Peter, most of the disciples have their successes and failures.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36</a:t>
            </a:fld>
            <a:endParaRPr lang="en-GB"/>
          </a:p>
        </p:txBody>
      </p:sp>
    </p:spTree>
    <p:extLst>
      <p:ext uri="{BB962C8B-B14F-4D97-AF65-F5344CB8AC3E}">
        <p14:creationId xmlns:p14="http://schemas.microsoft.com/office/powerpoint/2010/main" val="18407756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The disciples Jesus chose came from the bottom of the social ladder.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37</a:t>
            </a:fld>
            <a:endParaRPr lang="en-GB"/>
          </a:p>
        </p:txBody>
      </p:sp>
    </p:spTree>
    <p:extLst>
      <p:ext uri="{BB962C8B-B14F-4D97-AF65-F5344CB8AC3E}">
        <p14:creationId xmlns:p14="http://schemas.microsoft.com/office/powerpoint/2010/main" val="8356934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God always starts where you are at – you never need to wait until you are “ready”.  They were called disciples from day one – learners as they followed.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38</a:t>
            </a:fld>
            <a:endParaRPr lang="en-GB"/>
          </a:p>
        </p:txBody>
      </p:sp>
    </p:spTree>
    <p:extLst>
      <p:ext uri="{BB962C8B-B14F-4D97-AF65-F5344CB8AC3E}">
        <p14:creationId xmlns:p14="http://schemas.microsoft.com/office/powerpoint/2010/main" val="35715532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We come to God, and we grow, in different ways.   There are four stories in the book of Acts which illustrate some of these different journeys  Some come because of the influence of a particular person – see Philip and the Ethiopian – Acts 8: 26-39.  Some grow up as disciples, inheriting faith from their family – see the Philippian jailer story in Acts 16: 22-34.  Some are gradually drawn into church and start the Way of discipleship step by step – see the life of the early church in Acts 2: 42-47.  Some hear a message and the penny drops in a moment -  see Paul preaching in to people who have never heard before in Acts 17: 22-34.</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Lato" panose="020F0502020204030203" pitchFamily="34" charset="0"/>
                <a:ea typeface="Calibri" panose="020F0502020204030204" pitchFamily="34" charset="0"/>
                <a:cs typeface="Times New Roman" panose="02020603050405020304" pitchFamily="18" charset="0"/>
              </a:rPr>
              <a:t>We go through different stages in life, and on our faith journey.  There is a two page document on this if you want to study further.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39</a:t>
            </a:fld>
            <a:endParaRPr lang="en-GB"/>
          </a:p>
        </p:txBody>
      </p:sp>
    </p:spTree>
    <p:extLst>
      <p:ext uri="{BB962C8B-B14F-4D97-AF65-F5344CB8AC3E}">
        <p14:creationId xmlns:p14="http://schemas.microsoft.com/office/powerpoint/2010/main" val="3188057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The Miley Cyrus guy.   This man has 30 tattoos of Miley Cyrus, whom he claimed got him through a divorce.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4</a:t>
            </a:fld>
            <a:endParaRPr lang="en-GB"/>
          </a:p>
        </p:txBody>
      </p:sp>
    </p:spTree>
    <p:extLst>
      <p:ext uri="{BB962C8B-B14F-4D97-AF65-F5344CB8AC3E}">
        <p14:creationId xmlns:p14="http://schemas.microsoft.com/office/powerpoint/2010/main" val="2692083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Finally we change through training, not trying.   The Way of Discipleship is about training us in ways of life that help us transform over time.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Lato" panose="020F0502020204030203"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68744F2-12A0-4A0A-8A54-46BB6D8A75AA}" type="slidenum">
              <a:rPr lang="en-GB" smtClean="0"/>
              <a:t>40</a:t>
            </a:fld>
            <a:endParaRPr lang="en-GB"/>
          </a:p>
        </p:txBody>
      </p:sp>
    </p:spTree>
    <p:extLst>
      <p:ext uri="{BB962C8B-B14F-4D97-AF65-F5344CB8AC3E}">
        <p14:creationId xmlns:p14="http://schemas.microsoft.com/office/powerpoint/2010/main" val="175496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41</a:t>
            </a:fld>
            <a:endParaRPr lang="en-GB"/>
          </a:p>
        </p:txBody>
      </p:sp>
    </p:spTree>
    <p:extLst>
      <p:ext uri="{BB962C8B-B14F-4D97-AF65-F5344CB8AC3E}">
        <p14:creationId xmlns:p14="http://schemas.microsoft.com/office/powerpoint/2010/main" val="6056508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But we may worry that we don’t have the right to apprentice others, as we either don’t feel worthy, or we don’t want to judge others.  There is a balance here.  We certainly can’t judge anyone, both because of our own state, and because we can never truly know what is happening in someone’s heart.  But just because we can’t see what’s happening inside, as Sherry </a:t>
            </a:r>
            <a:r>
              <a:rPr lang="en-GB" sz="1200" dirty="0" err="1">
                <a:effectLst/>
                <a:latin typeface="Lato" panose="020F0502020204030203" pitchFamily="34" charset="0"/>
                <a:ea typeface="Calibri" panose="020F0502020204030204" pitchFamily="34" charset="0"/>
                <a:cs typeface="Times New Roman" panose="02020603050405020304" pitchFamily="18" charset="0"/>
              </a:rPr>
              <a:t>Wedell</a:t>
            </a:r>
            <a:r>
              <a:rPr lang="en-GB" sz="1200" dirty="0">
                <a:effectLst/>
                <a:latin typeface="Lato" panose="020F0502020204030203" pitchFamily="34" charset="0"/>
                <a:ea typeface="Calibri" panose="020F0502020204030204" pitchFamily="34" charset="0"/>
                <a:cs typeface="Times New Roman" panose="02020603050405020304" pitchFamily="18" charset="0"/>
              </a:rPr>
              <a:t> writes, “…let me stress that we cannot bring anyone to faith through pressure, guilt, argument or cleverness. Conversion and true faith are works of the Holy Spirit. But it is also true that we can, by our responses, help or hinder another’s journey.”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Lato" panose="020F0502020204030203"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42</a:t>
            </a:fld>
            <a:endParaRPr lang="en-GB"/>
          </a:p>
        </p:txBody>
      </p:sp>
    </p:spTree>
    <p:extLst>
      <p:ext uri="{BB962C8B-B14F-4D97-AF65-F5344CB8AC3E}">
        <p14:creationId xmlns:p14="http://schemas.microsoft.com/office/powerpoint/2010/main" val="624680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We can help others, or we can hinder them.  Paul knew that he was a model for others, so when writing to his disciples in Corinth he said its simply: “Be imitators of me, as I am of Christ.” 1 Corinthians   11:1  Bob </a:t>
            </a:r>
            <a:r>
              <a:rPr lang="en-GB" sz="1200" dirty="0" err="1">
                <a:effectLst/>
                <a:latin typeface="Lato" panose="020F0502020204030203" pitchFamily="34" charset="0"/>
                <a:ea typeface="Calibri" panose="020F0502020204030204" pitchFamily="34" charset="0"/>
                <a:cs typeface="Times New Roman" panose="02020603050405020304" pitchFamily="18" charset="0"/>
              </a:rPr>
              <a:t>Ronglien</a:t>
            </a:r>
            <a:r>
              <a:rPr lang="en-GB" sz="1200" dirty="0">
                <a:effectLst/>
                <a:latin typeface="Lato" panose="020F0502020204030203" pitchFamily="34" charset="0"/>
                <a:ea typeface="Calibri" panose="020F0502020204030204" pitchFamily="34" charset="0"/>
                <a:cs typeface="Times New Roman" panose="02020603050405020304" pitchFamily="18" charset="0"/>
              </a:rPr>
              <a:t> writes, “The call to make disciples is a call to point people towards Jesus by the fallible example of our lives. If people are only imitating us, they will get a degraded version of Jesus. People don’t need a perfect example of Jesus - they just need a living example. Paul would not let Timothy use his age as an excuse for not inviting people to imitate him.”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Lato" panose="020F0502020204030203"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43</a:t>
            </a:fld>
            <a:endParaRPr lang="en-GB"/>
          </a:p>
        </p:txBody>
      </p:sp>
    </p:spTree>
    <p:extLst>
      <p:ext uri="{BB962C8B-B14F-4D97-AF65-F5344CB8AC3E}">
        <p14:creationId xmlns:p14="http://schemas.microsoft.com/office/powerpoint/2010/main" val="2616474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Qui-Gon Jinn and Obi-Wan Kenobi from Star Wars, Phantom menace.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5</a:t>
            </a:fld>
            <a:endParaRPr lang="en-GB"/>
          </a:p>
        </p:txBody>
      </p:sp>
    </p:spTree>
    <p:extLst>
      <p:ext uri="{BB962C8B-B14F-4D97-AF65-F5344CB8AC3E}">
        <p14:creationId xmlns:p14="http://schemas.microsoft.com/office/powerpoint/2010/main" val="3925034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Being a disciple is not just a Christian idea.  Before and after Jesus, people were and had disciples.  Plato was a disciple of Socrates in ancient Greece.  Many Jewish teachers (Rabbis) had a set of teachings, known as their “yoke”, and disciples whom they would invite to “follow” them.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6</a:t>
            </a:fld>
            <a:endParaRPr lang="en-GB"/>
          </a:p>
        </p:txBody>
      </p:sp>
    </p:spTree>
    <p:extLst>
      <p:ext uri="{BB962C8B-B14F-4D97-AF65-F5344CB8AC3E}">
        <p14:creationId xmlns:p14="http://schemas.microsoft.com/office/powerpoint/2010/main" val="448910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Most Jewish people saw Jesus as a Rabbi, a teacher – the name they give Him 90 times in the gospels – with disciples whom He invited to, “Come, follow me.”  Whereas the word “Christian” only appears in the Bible three times (as an insult!), the word disciple is used 268 times.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7</a:t>
            </a:fld>
            <a:endParaRPr lang="en-GB"/>
          </a:p>
        </p:txBody>
      </p:sp>
    </p:spTree>
    <p:extLst>
      <p:ext uri="{BB962C8B-B14F-4D97-AF65-F5344CB8AC3E}">
        <p14:creationId xmlns:p14="http://schemas.microsoft.com/office/powerpoint/2010/main" val="1043464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Right at the beginning of His work the first thing Jesus did was to call disciples to be with Him 16 As Jesus walked beside the Sea of Galilee, he saw Simon and his brother Andrew casting a net into the lake, for they were fishermen. 17 “Come, follow me,” Jesus said, “and I will send you out to fish for people.” 18 At once they left their nets and followed him.  19 When he had gone a little farther, he saw James son of Zebedee and his brother John in a boat, preparing their nets. 20 Without delay he called them, and they left their father Zebedee in the boat with the hired men and followed him.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8</a:t>
            </a:fld>
            <a:endParaRPr lang="en-GB"/>
          </a:p>
        </p:txBody>
      </p:sp>
    </p:spTree>
    <p:extLst>
      <p:ext uri="{BB962C8B-B14F-4D97-AF65-F5344CB8AC3E}">
        <p14:creationId xmlns:p14="http://schemas.microsoft.com/office/powerpoint/2010/main" val="311260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And right at the end of His work, Jesus told his disciples to, “Go and make disciples.”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9</a:t>
            </a:fld>
            <a:endParaRPr lang="en-GB"/>
          </a:p>
        </p:txBody>
      </p:sp>
    </p:spTree>
    <p:extLst>
      <p:ext uri="{BB962C8B-B14F-4D97-AF65-F5344CB8AC3E}">
        <p14:creationId xmlns:p14="http://schemas.microsoft.com/office/powerpoint/2010/main" val="4222012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4A13-629D-DA47-A355-0318CA5E05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35482F-11A6-2E40-A68B-B42FECEFED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D3108B-602C-994D-B837-0A2155BA780E}"/>
              </a:ext>
            </a:extLst>
          </p:cNvPr>
          <p:cNvSpPr>
            <a:spLocks noGrp="1"/>
          </p:cNvSpPr>
          <p:nvPr>
            <p:ph type="dt" sz="half" idx="10"/>
          </p:nvPr>
        </p:nvSpPr>
        <p:spPr/>
        <p:txBody>
          <a:bodyPr/>
          <a:lstStyle/>
          <a:p>
            <a:fld id="{5CE0EBA2-3046-0746-9906-4A7D0BD7DD5C}" type="datetimeFigureOut">
              <a:rPr lang="en-US" smtClean="0"/>
              <a:t>3/9/2022</a:t>
            </a:fld>
            <a:endParaRPr lang="en-US"/>
          </a:p>
        </p:txBody>
      </p:sp>
      <p:sp>
        <p:nvSpPr>
          <p:cNvPr id="5" name="Footer Placeholder 4">
            <a:extLst>
              <a:ext uri="{FF2B5EF4-FFF2-40B4-BE49-F238E27FC236}">
                <a16:creationId xmlns:a16="http://schemas.microsoft.com/office/drawing/2014/main" id="{52CBFB78-9776-0245-BCFB-3C1D7D040097}"/>
              </a:ext>
            </a:extLst>
          </p:cNvPr>
          <p:cNvSpPr>
            <a:spLocks noGrp="1"/>
          </p:cNvSpPr>
          <p:nvPr>
            <p:ph type="ftr" sz="quarter" idx="11"/>
          </p:nvPr>
        </p:nvSpPr>
        <p:spPr>
          <a:xfrm>
            <a:off x="4038600" y="6305654"/>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E759E54-3573-C447-85A8-0629A807E18A}"/>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699557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B238A-288B-6E4B-9F5E-3D6C8D5F1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4BF356-5B3F-EA40-A5EA-69D34D6D64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9134005-298D-0940-8697-5707894FC7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30218-13F8-7340-9A35-31B441F71814}"/>
              </a:ext>
            </a:extLst>
          </p:cNvPr>
          <p:cNvSpPr>
            <a:spLocks noGrp="1"/>
          </p:cNvSpPr>
          <p:nvPr>
            <p:ph type="dt" sz="half" idx="10"/>
          </p:nvPr>
        </p:nvSpPr>
        <p:spPr/>
        <p:txBody>
          <a:bodyPr/>
          <a:lstStyle/>
          <a:p>
            <a:fld id="{5CE0EBA2-3046-0746-9906-4A7D0BD7DD5C}" type="datetimeFigureOut">
              <a:rPr lang="en-US" smtClean="0"/>
              <a:t>3/9/2022</a:t>
            </a:fld>
            <a:endParaRPr lang="en-US"/>
          </a:p>
        </p:txBody>
      </p:sp>
      <p:sp>
        <p:nvSpPr>
          <p:cNvPr id="6" name="Footer Placeholder 5">
            <a:extLst>
              <a:ext uri="{FF2B5EF4-FFF2-40B4-BE49-F238E27FC236}">
                <a16:creationId xmlns:a16="http://schemas.microsoft.com/office/drawing/2014/main" id="{0D52D81C-45AF-7141-A265-28EF99F70D89}"/>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054EA1-8DD2-6A43-95CD-D934CF7E6859}"/>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1299314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CF652-EC8D-5E4D-B541-482B8B247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0D187F-9A47-9F49-9D8E-C19690E3A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D2E7F0-9B93-644B-AE8F-D7702F04E2BA}"/>
              </a:ext>
            </a:extLst>
          </p:cNvPr>
          <p:cNvSpPr>
            <a:spLocks noGrp="1"/>
          </p:cNvSpPr>
          <p:nvPr>
            <p:ph type="dt" sz="half" idx="10"/>
          </p:nvPr>
        </p:nvSpPr>
        <p:spPr/>
        <p:txBody>
          <a:bodyPr/>
          <a:lstStyle/>
          <a:p>
            <a:fld id="{5CE0EBA2-3046-0746-9906-4A7D0BD7DD5C}" type="datetimeFigureOut">
              <a:rPr lang="en-US" smtClean="0"/>
              <a:t>3/9/2022</a:t>
            </a:fld>
            <a:endParaRPr lang="en-US"/>
          </a:p>
        </p:txBody>
      </p:sp>
      <p:sp>
        <p:nvSpPr>
          <p:cNvPr id="5" name="Footer Placeholder 4">
            <a:extLst>
              <a:ext uri="{FF2B5EF4-FFF2-40B4-BE49-F238E27FC236}">
                <a16:creationId xmlns:a16="http://schemas.microsoft.com/office/drawing/2014/main" id="{312C8F99-AF7C-3F4A-8EF9-CED6D87B3216}"/>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7169C3-0966-8042-988D-2B932C2562E2}"/>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620995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3893D-627F-8445-8927-0F54138493E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4B6604-A859-2F4D-8CAF-B5E618A99E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393D28-0ABE-DA4B-AD13-9D23C918E6CB}"/>
              </a:ext>
            </a:extLst>
          </p:cNvPr>
          <p:cNvSpPr>
            <a:spLocks noGrp="1"/>
          </p:cNvSpPr>
          <p:nvPr>
            <p:ph type="dt" sz="half" idx="10"/>
          </p:nvPr>
        </p:nvSpPr>
        <p:spPr/>
        <p:txBody>
          <a:bodyPr/>
          <a:lstStyle/>
          <a:p>
            <a:fld id="{5CE0EBA2-3046-0746-9906-4A7D0BD7DD5C}" type="datetimeFigureOut">
              <a:rPr lang="en-US" smtClean="0"/>
              <a:t>3/9/2022</a:t>
            </a:fld>
            <a:endParaRPr lang="en-US"/>
          </a:p>
        </p:txBody>
      </p:sp>
      <p:sp>
        <p:nvSpPr>
          <p:cNvPr id="5" name="Footer Placeholder 4">
            <a:extLst>
              <a:ext uri="{FF2B5EF4-FFF2-40B4-BE49-F238E27FC236}">
                <a16:creationId xmlns:a16="http://schemas.microsoft.com/office/drawing/2014/main" id="{171C9412-E77F-374A-9623-7CF6481B4A01}"/>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3F2FB1-4174-B744-9C15-C7ABD66EB64E}"/>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879272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B60-0CBD-1943-B49A-7899E40579D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E91BDA3-35E0-3A45-AE7C-0C3FDE8B096E}"/>
              </a:ext>
            </a:extLst>
          </p:cNvPr>
          <p:cNvSpPr>
            <a:spLocks noGrp="1"/>
          </p:cNvSpPr>
          <p:nvPr>
            <p:ph type="dt" sz="half" idx="10"/>
          </p:nvPr>
        </p:nvSpPr>
        <p:spPr/>
        <p:txBody>
          <a:bodyPr/>
          <a:lstStyle/>
          <a:p>
            <a:fld id="{5CE0EBA2-3046-0746-9906-4A7D0BD7DD5C}" type="datetimeFigureOut">
              <a:rPr lang="en-US" smtClean="0"/>
              <a:pPr/>
              <a:t>3/9/2022</a:t>
            </a:fld>
            <a:endParaRPr lang="en-US"/>
          </a:p>
        </p:txBody>
      </p:sp>
      <p:sp>
        <p:nvSpPr>
          <p:cNvPr id="4" name="Footer Placeholder 3">
            <a:extLst>
              <a:ext uri="{FF2B5EF4-FFF2-40B4-BE49-F238E27FC236}">
                <a16:creationId xmlns:a16="http://schemas.microsoft.com/office/drawing/2014/main" id="{2FD1D4B9-9C01-B44B-AC6E-DC3D15698F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0E7067D-A007-B74C-A9C4-10D7C7389711}"/>
              </a:ext>
            </a:extLst>
          </p:cNvPr>
          <p:cNvSpPr>
            <a:spLocks noGrp="1"/>
          </p:cNvSpPr>
          <p:nvPr>
            <p:ph type="sldNum" sz="quarter" idx="12"/>
          </p:nvPr>
        </p:nvSpPr>
        <p:spPr/>
        <p:txBody>
          <a:bodyPr/>
          <a:lstStyle/>
          <a:p>
            <a:fld id="{45B99C00-5FFA-F04F-8FE8-9BDB8AA2D07B}" type="slidenum">
              <a:rPr lang="en-US" smtClean="0"/>
              <a:pPr/>
              <a:t>‹#›</a:t>
            </a:fld>
            <a:endParaRPr lang="en-US"/>
          </a:p>
        </p:txBody>
      </p:sp>
      <p:sp>
        <p:nvSpPr>
          <p:cNvPr id="6" name="Rectangle 5">
            <a:extLst>
              <a:ext uri="{FF2B5EF4-FFF2-40B4-BE49-F238E27FC236}">
                <a16:creationId xmlns:a16="http://schemas.microsoft.com/office/drawing/2014/main" id="{76B1F6D2-841E-9243-B028-5EBF448990B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380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663DB-5DAB-6A40-9FCA-CBC0EAFFE2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02C0B9E-D487-994A-8F62-88E67EA6DB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34212-2463-3A40-97C6-08BE512BE844}"/>
              </a:ext>
            </a:extLst>
          </p:cNvPr>
          <p:cNvSpPr>
            <a:spLocks noGrp="1"/>
          </p:cNvSpPr>
          <p:nvPr>
            <p:ph type="dt" sz="half" idx="10"/>
          </p:nvPr>
        </p:nvSpPr>
        <p:spPr/>
        <p:txBody>
          <a:bodyPr/>
          <a:lstStyle/>
          <a:p>
            <a:fld id="{5CE0EBA2-3046-0746-9906-4A7D0BD7DD5C}" type="datetimeFigureOut">
              <a:rPr lang="en-US" smtClean="0"/>
              <a:t>3/9/2022</a:t>
            </a:fld>
            <a:endParaRPr lang="en-US"/>
          </a:p>
        </p:txBody>
      </p:sp>
      <p:sp>
        <p:nvSpPr>
          <p:cNvPr id="5" name="Footer Placeholder 4">
            <a:extLst>
              <a:ext uri="{FF2B5EF4-FFF2-40B4-BE49-F238E27FC236}">
                <a16:creationId xmlns:a16="http://schemas.microsoft.com/office/drawing/2014/main" id="{E4981439-DE81-3744-B527-416EDA35D9F8}"/>
              </a:ext>
            </a:extLst>
          </p:cNvPr>
          <p:cNvSpPr>
            <a:spLocks noGrp="1"/>
          </p:cNvSpPr>
          <p:nvPr>
            <p:ph type="ftr" sz="quarter" idx="11"/>
          </p:nvPr>
        </p:nvSpPr>
        <p:spPr>
          <a:xfrm>
            <a:off x="4038600" y="6305654"/>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6CABE61-8EC5-F148-86D1-A48D18BADA61}"/>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661285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7D9D3-EE7F-4543-835A-81885A1BD1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C97075-E502-3A4B-81D3-1DBF2DF435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BE9F40-4B81-D146-A107-82A0A8A4CE0F}"/>
              </a:ext>
            </a:extLst>
          </p:cNvPr>
          <p:cNvSpPr>
            <a:spLocks noGrp="1"/>
          </p:cNvSpPr>
          <p:nvPr>
            <p:ph type="dt" sz="half" idx="10"/>
          </p:nvPr>
        </p:nvSpPr>
        <p:spPr/>
        <p:txBody>
          <a:bodyPr/>
          <a:lstStyle/>
          <a:p>
            <a:fld id="{5CE0EBA2-3046-0746-9906-4A7D0BD7DD5C}" type="datetimeFigureOut">
              <a:rPr lang="en-US" smtClean="0"/>
              <a:t>3/9/2022</a:t>
            </a:fld>
            <a:endParaRPr lang="en-US"/>
          </a:p>
        </p:txBody>
      </p:sp>
      <p:sp>
        <p:nvSpPr>
          <p:cNvPr id="5" name="Footer Placeholder 4">
            <a:extLst>
              <a:ext uri="{FF2B5EF4-FFF2-40B4-BE49-F238E27FC236}">
                <a16:creationId xmlns:a16="http://schemas.microsoft.com/office/drawing/2014/main" id="{13438D80-BB20-7143-B14E-896EA58ECE0E}"/>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2FCFD9-0AD6-5C48-9D5C-F69A4126652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05974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63FD7-A43E-0F43-8379-AB495A4532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95C626-248D-3B48-BF61-97734BC0DE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795F36-65EC-F44A-AE45-C86E64482F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B8A200-82C5-CE40-A706-B35447CD6DD8}"/>
              </a:ext>
            </a:extLst>
          </p:cNvPr>
          <p:cNvSpPr>
            <a:spLocks noGrp="1"/>
          </p:cNvSpPr>
          <p:nvPr>
            <p:ph type="dt" sz="half" idx="10"/>
          </p:nvPr>
        </p:nvSpPr>
        <p:spPr/>
        <p:txBody>
          <a:bodyPr/>
          <a:lstStyle/>
          <a:p>
            <a:fld id="{5CE0EBA2-3046-0746-9906-4A7D0BD7DD5C}" type="datetimeFigureOut">
              <a:rPr lang="en-US" smtClean="0"/>
              <a:t>3/9/2022</a:t>
            </a:fld>
            <a:endParaRPr lang="en-US"/>
          </a:p>
        </p:txBody>
      </p:sp>
      <p:sp>
        <p:nvSpPr>
          <p:cNvPr id="6" name="Footer Placeholder 5">
            <a:extLst>
              <a:ext uri="{FF2B5EF4-FFF2-40B4-BE49-F238E27FC236}">
                <a16:creationId xmlns:a16="http://schemas.microsoft.com/office/drawing/2014/main" id="{C41F8759-6CAB-9848-9C7F-D6BF36002392}"/>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32330EA-2FF9-6F43-8ACB-432C97B06A8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4228726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9336-1B85-D146-964D-16BE024BBC9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79D50DE-4D3D-164C-BA59-B23CB38683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0145F4-BFD9-C047-BA71-57B8A509E8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CB6A42-D865-7848-B033-4477B9AB92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4F1857-F425-2E44-984F-FB68E5C694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2A64B6-19AB-0D42-A5FD-0B2283C26D1E}"/>
              </a:ext>
            </a:extLst>
          </p:cNvPr>
          <p:cNvSpPr>
            <a:spLocks noGrp="1"/>
          </p:cNvSpPr>
          <p:nvPr>
            <p:ph type="dt" sz="half" idx="10"/>
          </p:nvPr>
        </p:nvSpPr>
        <p:spPr/>
        <p:txBody>
          <a:bodyPr/>
          <a:lstStyle/>
          <a:p>
            <a:fld id="{5CE0EBA2-3046-0746-9906-4A7D0BD7DD5C}" type="datetimeFigureOut">
              <a:rPr lang="en-US" smtClean="0"/>
              <a:t>3/9/2022</a:t>
            </a:fld>
            <a:endParaRPr lang="en-US"/>
          </a:p>
        </p:txBody>
      </p:sp>
      <p:sp>
        <p:nvSpPr>
          <p:cNvPr id="8" name="Footer Placeholder 7">
            <a:extLst>
              <a:ext uri="{FF2B5EF4-FFF2-40B4-BE49-F238E27FC236}">
                <a16:creationId xmlns:a16="http://schemas.microsoft.com/office/drawing/2014/main" id="{3CB13DE8-9F2C-0F46-9D12-2D79A0BFEDB3}"/>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0C849FA-9A01-E74D-A689-1BB8E879D4EA}"/>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17434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51F58-F529-2646-9EF1-D6D2B02491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9DC2F9F-4614-0641-A20C-34D76C3FBAD9}"/>
              </a:ext>
            </a:extLst>
          </p:cNvPr>
          <p:cNvSpPr>
            <a:spLocks noGrp="1"/>
          </p:cNvSpPr>
          <p:nvPr>
            <p:ph type="dt" sz="half" idx="10"/>
          </p:nvPr>
        </p:nvSpPr>
        <p:spPr/>
        <p:txBody>
          <a:bodyPr/>
          <a:lstStyle/>
          <a:p>
            <a:fld id="{5CE0EBA2-3046-0746-9906-4A7D0BD7DD5C}" type="datetimeFigureOut">
              <a:rPr lang="en-US" smtClean="0"/>
              <a:t>3/9/2022</a:t>
            </a:fld>
            <a:endParaRPr lang="en-US"/>
          </a:p>
        </p:txBody>
      </p:sp>
      <p:sp>
        <p:nvSpPr>
          <p:cNvPr id="4" name="Footer Placeholder 3">
            <a:extLst>
              <a:ext uri="{FF2B5EF4-FFF2-40B4-BE49-F238E27FC236}">
                <a16:creationId xmlns:a16="http://schemas.microsoft.com/office/drawing/2014/main" id="{0C806993-D0D2-DE4C-B043-8E116DA57315}"/>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43BA36-6128-FA4D-AB66-B46A449890FC}"/>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631791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A5021B-84E0-1240-8A00-99F0D92082EA}"/>
              </a:ext>
            </a:extLst>
          </p:cNvPr>
          <p:cNvSpPr>
            <a:spLocks noGrp="1"/>
          </p:cNvSpPr>
          <p:nvPr>
            <p:ph type="dt" sz="half" idx="10"/>
          </p:nvPr>
        </p:nvSpPr>
        <p:spPr/>
        <p:txBody>
          <a:bodyPr/>
          <a:lstStyle/>
          <a:p>
            <a:fld id="{5CE0EBA2-3046-0746-9906-4A7D0BD7DD5C}" type="datetimeFigureOut">
              <a:rPr lang="en-US" smtClean="0"/>
              <a:t>3/9/2022</a:t>
            </a:fld>
            <a:endParaRPr lang="en-US"/>
          </a:p>
        </p:txBody>
      </p:sp>
      <p:sp>
        <p:nvSpPr>
          <p:cNvPr id="3" name="Footer Placeholder 2">
            <a:extLst>
              <a:ext uri="{FF2B5EF4-FFF2-40B4-BE49-F238E27FC236}">
                <a16:creationId xmlns:a16="http://schemas.microsoft.com/office/drawing/2014/main" id="{99ED16F9-B5B6-0A43-89A1-8F64C5CF5DD3}"/>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4ECAC12-B55F-3A45-8B1B-07DE2B741879}"/>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797946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17F51-2E24-0B4F-A9DA-0BD18BE9BF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C067FF-820C-8942-9474-A72EAF316C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32FD3A-5EF2-7446-A120-268EC810D8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82A6EB-3448-CE4F-AF1A-4D43B5C275FE}"/>
              </a:ext>
            </a:extLst>
          </p:cNvPr>
          <p:cNvSpPr>
            <a:spLocks noGrp="1"/>
          </p:cNvSpPr>
          <p:nvPr>
            <p:ph type="dt" sz="half" idx="10"/>
          </p:nvPr>
        </p:nvSpPr>
        <p:spPr/>
        <p:txBody>
          <a:bodyPr/>
          <a:lstStyle/>
          <a:p>
            <a:fld id="{5CE0EBA2-3046-0746-9906-4A7D0BD7DD5C}" type="datetimeFigureOut">
              <a:rPr lang="en-US" smtClean="0"/>
              <a:t>3/9/2022</a:t>
            </a:fld>
            <a:endParaRPr lang="en-US"/>
          </a:p>
        </p:txBody>
      </p:sp>
      <p:sp>
        <p:nvSpPr>
          <p:cNvPr id="6" name="Footer Placeholder 5">
            <a:extLst>
              <a:ext uri="{FF2B5EF4-FFF2-40B4-BE49-F238E27FC236}">
                <a16:creationId xmlns:a16="http://schemas.microsoft.com/office/drawing/2014/main" id="{DF219AB4-84C8-4E4C-AAF8-D574284802CC}"/>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22B896-BD26-DA4E-A2EF-0A878963120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1109321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B60-0CBD-1943-B49A-7899E40579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91BDA3-35E0-3A45-AE7C-0C3FDE8B096E}"/>
              </a:ext>
            </a:extLst>
          </p:cNvPr>
          <p:cNvSpPr>
            <a:spLocks noGrp="1"/>
          </p:cNvSpPr>
          <p:nvPr>
            <p:ph type="dt" sz="half" idx="10"/>
          </p:nvPr>
        </p:nvSpPr>
        <p:spPr/>
        <p:txBody>
          <a:bodyPr/>
          <a:lstStyle/>
          <a:p>
            <a:fld id="{5CE0EBA2-3046-0746-9906-4A7D0BD7DD5C}" type="datetimeFigureOut">
              <a:rPr lang="en-US" smtClean="0"/>
              <a:pPr/>
              <a:t>3/9/2022</a:t>
            </a:fld>
            <a:endParaRPr lang="en-US"/>
          </a:p>
        </p:txBody>
      </p:sp>
      <p:sp>
        <p:nvSpPr>
          <p:cNvPr id="4" name="Footer Placeholder 3">
            <a:extLst>
              <a:ext uri="{FF2B5EF4-FFF2-40B4-BE49-F238E27FC236}">
                <a16:creationId xmlns:a16="http://schemas.microsoft.com/office/drawing/2014/main" id="{2FD1D4B9-9C01-B44B-AC6E-DC3D15698F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0E7067D-A007-B74C-A9C4-10D7C7389711}"/>
              </a:ext>
            </a:extLst>
          </p:cNvPr>
          <p:cNvSpPr>
            <a:spLocks noGrp="1"/>
          </p:cNvSpPr>
          <p:nvPr>
            <p:ph type="sldNum" sz="quarter" idx="12"/>
          </p:nvPr>
        </p:nvSpPr>
        <p:spPr/>
        <p:txBody>
          <a:bodyPr/>
          <a:lstStyle/>
          <a:p>
            <a:fld id="{45B99C00-5FFA-F04F-8FE8-9BDB8AA2D07B}" type="slidenum">
              <a:rPr lang="en-US" smtClean="0"/>
              <a:pPr/>
              <a:t>‹#›</a:t>
            </a:fld>
            <a:endParaRPr lang="en-US"/>
          </a:p>
        </p:txBody>
      </p:sp>
      <p:sp>
        <p:nvSpPr>
          <p:cNvPr id="6" name="Rectangle 5">
            <a:extLst>
              <a:ext uri="{FF2B5EF4-FFF2-40B4-BE49-F238E27FC236}">
                <a16:creationId xmlns:a16="http://schemas.microsoft.com/office/drawing/2014/main" id="{76B1F6D2-841E-9243-B028-5EBF448990B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72B80A7-6D2A-41AB-B724-2DA23DE9B2B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5811462"/>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19298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F13278-820F-4E48-9439-C950BDFD6D9D}"/>
              </a:ext>
            </a:extLst>
          </p:cNvPr>
          <p:cNvPicPr>
            <a:picLocks noChangeAspect="1"/>
          </p:cNvPicPr>
          <p:nvPr/>
        </p:nvPicPr>
        <p:blipFill>
          <a:blip r:embed="rId15"/>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04BF0AE-BBF4-D54C-B10E-AE1267BF0D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84AADE-4B0C-DF40-B99D-121D6F3992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0A495-10E1-F64A-8CA8-6336337F6FD8}"/>
              </a:ext>
            </a:extLst>
          </p:cNvPr>
          <p:cNvSpPr>
            <a:spLocks noGrp="1"/>
          </p:cNvSpPr>
          <p:nvPr>
            <p:ph type="dt" sz="half" idx="2"/>
          </p:nvPr>
        </p:nvSpPr>
        <p:spPr>
          <a:xfrm>
            <a:off x="838200" y="6305654"/>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77"/>
              </a:defRPr>
            </a:lvl1pPr>
          </a:lstStyle>
          <a:p>
            <a:fld id="{5CE0EBA2-3046-0746-9906-4A7D0BD7DD5C}" type="datetimeFigureOut">
              <a:rPr lang="en-US" smtClean="0"/>
              <a:pPr/>
              <a:t>3/9/2022</a:t>
            </a:fld>
            <a:endParaRPr lang="en-US"/>
          </a:p>
        </p:txBody>
      </p:sp>
      <p:sp>
        <p:nvSpPr>
          <p:cNvPr id="5" name="Footer Placeholder 4">
            <a:extLst>
              <a:ext uri="{FF2B5EF4-FFF2-40B4-BE49-F238E27FC236}">
                <a16:creationId xmlns:a16="http://schemas.microsoft.com/office/drawing/2014/main" id="{AE6441B7-BFAF-CE40-89F9-A724FA530D40}"/>
              </a:ext>
            </a:extLst>
          </p:cNvPr>
          <p:cNvSpPr>
            <a:spLocks noGrp="1"/>
          </p:cNvSpPr>
          <p:nvPr>
            <p:ph type="ftr" sz="quarter" idx="3"/>
          </p:nvPr>
        </p:nvSpPr>
        <p:spPr>
          <a:xfrm>
            <a:off x="4038600" y="6305654"/>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910968CB-DB71-D84A-A08D-7578B00C146B}"/>
              </a:ext>
            </a:extLst>
          </p:cNvPr>
          <p:cNvSpPr>
            <a:spLocks noGrp="1"/>
          </p:cNvSpPr>
          <p:nvPr>
            <p:ph type="sldNum" sz="quarter" idx="4"/>
          </p:nvPr>
        </p:nvSpPr>
        <p:spPr>
          <a:xfrm>
            <a:off x="8610600" y="6305654"/>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Lato" panose="020F0502020204030203" pitchFamily="34" charset="77"/>
              </a:defRPr>
            </a:lvl1pPr>
          </a:lstStyle>
          <a:p>
            <a:fld id="{45B99C00-5FFA-F04F-8FE8-9BDB8AA2D07B}" type="slidenum">
              <a:rPr lang="en-US" smtClean="0"/>
              <a:pPr/>
              <a:t>‹#›</a:t>
            </a:fld>
            <a:endParaRPr lang="en-US"/>
          </a:p>
        </p:txBody>
      </p:sp>
      <p:pic>
        <p:nvPicPr>
          <p:cNvPr id="8" name="Picture 7">
            <a:extLst>
              <a:ext uri="{FF2B5EF4-FFF2-40B4-BE49-F238E27FC236}">
                <a16:creationId xmlns:a16="http://schemas.microsoft.com/office/drawing/2014/main" id="{B4AFB666-D2F7-4051-9AD0-0D51B022FF70}"/>
              </a:ext>
            </a:extLst>
          </p:cNvPr>
          <p:cNvPicPr>
            <a:picLocks noChangeAspect="1"/>
          </p:cNvPicPr>
          <p:nvPr userDrawn="1"/>
        </p:nvPicPr>
        <p:blipFill>
          <a:blip r:embed="rId15"/>
          <a:srcRect/>
          <a:stretch/>
        </p:blipFill>
        <p:spPr>
          <a:xfrm>
            <a:off x="0" y="0"/>
            <a:ext cx="12192000" cy="6858000"/>
          </a:xfrm>
          <a:prstGeom prst="rect">
            <a:avLst/>
          </a:prstGeom>
        </p:spPr>
      </p:pic>
    </p:spTree>
    <p:extLst>
      <p:ext uri="{BB962C8B-B14F-4D97-AF65-F5344CB8AC3E}">
        <p14:creationId xmlns:p14="http://schemas.microsoft.com/office/powerpoint/2010/main" val="103053475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61" r:id="rId13"/>
  </p:sldLayoutIdLst>
  <p:txStyles>
    <p:title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69115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8" name="Title 1">
            <a:extLst>
              <a:ext uri="{FF2B5EF4-FFF2-40B4-BE49-F238E27FC236}">
                <a16:creationId xmlns:a16="http://schemas.microsoft.com/office/drawing/2014/main" id="{2DFA3E7C-0ED3-41FF-88E0-92D8AFFE22A8}"/>
              </a:ext>
            </a:extLst>
          </p:cNvPr>
          <p:cNvSpPr txBox="1">
            <a:spLocks/>
          </p:cNvSpPr>
          <p:nvPr/>
        </p:nvSpPr>
        <p:spPr>
          <a:xfrm>
            <a:off x="838200" y="2766218"/>
            <a:ext cx="10515600" cy="2647030"/>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a:lstStyle>
          <a:p>
            <a:pPr algn="ctr"/>
            <a:r>
              <a:rPr lang="en-US" sz="4800" dirty="0">
                <a:solidFill>
                  <a:srgbClr val="002060"/>
                </a:solidFill>
              </a:rPr>
              <a:t>WAY OF DISCIPLESHIP: BEING WITH GOD:</a:t>
            </a:r>
          </a:p>
          <a:p>
            <a:pPr algn="ctr"/>
            <a:br>
              <a:rPr lang="en-US" sz="4800" dirty="0">
                <a:solidFill>
                  <a:srgbClr val="002060"/>
                </a:solidFill>
              </a:rPr>
            </a:br>
            <a:r>
              <a:rPr lang="en-US" sz="12000" dirty="0">
                <a:solidFill>
                  <a:srgbClr val="002060"/>
                </a:solidFill>
              </a:rPr>
              <a:t>STARTING ON </a:t>
            </a:r>
          </a:p>
          <a:p>
            <a:pPr algn="ctr"/>
            <a:r>
              <a:rPr lang="en-US" sz="12000" dirty="0">
                <a:solidFill>
                  <a:srgbClr val="002060"/>
                </a:solidFill>
              </a:rPr>
              <a:t>THE WAY</a:t>
            </a:r>
          </a:p>
          <a:p>
            <a:pPr algn="ctr"/>
            <a:endParaRPr lang="en-US" sz="12000" dirty="0">
              <a:solidFill>
                <a:srgbClr val="002060"/>
              </a:solidFill>
            </a:endParaRPr>
          </a:p>
        </p:txBody>
      </p:sp>
    </p:spTree>
    <p:extLst>
      <p:ext uri="{BB962C8B-B14F-4D97-AF65-F5344CB8AC3E}">
        <p14:creationId xmlns:p14="http://schemas.microsoft.com/office/powerpoint/2010/main" val="5603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760688" y="1817081"/>
            <a:ext cx="4923832" cy="3416320"/>
          </a:xfrm>
          <a:prstGeom prst="rect">
            <a:avLst/>
          </a:prstGeom>
          <a:noFill/>
        </p:spPr>
        <p:txBody>
          <a:bodyPr wrap="square">
            <a:spAutoFit/>
          </a:bodyPr>
          <a:lstStyle/>
          <a:p>
            <a:r>
              <a:rPr lang="en-GB" sz="5400" dirty="0">
                <a:solidFill>
                  <a:srgbClr val="5E94C2"/>
                </a:solidFill>
                <a:ea typeface="Calibri" panose="020F0502020204030204" pitchFamily="34" charset="0"/>
                <a:cs typeface="Times New Roman" panose="02020603050405020304" pitchFamily="18" charset="0"/>
              </a:rPr>
              <a:t>A Disciple is someone who learns…as they follow.</a:t>
            </a:r>
          </a:p>
        </p:txBody>
      </p:sp>
      <p:pic>
        <p:nvPicPr>
          <p:cNvPr id="10" name="Picture 2" descr="Following an Example - Church of Christ Articles">
            <a:extLst>
              <a:ext uri="{FF2B5EF4-FFF2-40B4-BE49-F238E27FC236}">
                <a16:creationId xmlns:a16="http://schemas.microsoft.com/office/drawing/2014/main" id="{9C6D9A70-606D-46EA-B1CA-F6F1A95811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113" r="13610"/>
          <a:stretch/>
        </p:blipFill>
        <p:spPr bwMode="auto">
          <a:xfrm>
            <a:off x="6204010" y="1029410"/>
            <a:ext cx="5288264" cy="4799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descr="Following footsteps | chiwan choi | Flickr">
            <a:extLst>
              <a:ext uri="{FF2B5EF4-FFF2-40B4-BE49-F238E27FC236}">
                <a16:creationId xmlns:a16="http://schemas.microsoft.com/office/drawing/2014/main" id="{2FE9FFC2-A8D0-4151-B742-64077F0757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818" r="9091"/>
          <a:stretch/>
        </p:blipFill>
        <p:spPr bwMode="auto">
          <a:xfrm>
            <a:off x="2"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79463" y="1905506"/>
            <a:ext cx="5111933" cy="3046988"/>
          </a:xfrm>
          <a:prstGeom prst="rect">
            <a:avLst/>
          </a:prstGeom>
          <a:noFill/>
        </p:spPr>
        <p:txBody>
          <a:bodyPr wrap="square">
            <a:spAutoFit/>
          </a:bodyPr>
          <a:lstStyle/>
          <a:p>
            <a:endParaRPr lang="en-GB" sz="2400" dirty="0">
              <a:solidFill>
                <a:schemeClr val="bg2"/>
              </a:solidFill>
            </a:endParaRPr>
          </a:p>
          <a:p>
            <a:r>
              <a:rPr lang="en-GB" sz="2400" dirty="0">
                <a:solidFill>
                  <a:schemeClr val="bg2"/>
                </a:solidFill>
              </a:rPr>
              <a:t>“Being a disciple or apprentice of Jesus is a definite and obvious kind of thing. To make a mystery of it is to misunderstand it. There is no good reason why people should ever be in doubt as to whether they themselves are his students or not.”. </a:t>
            </a:r>
          </a:p>
        </p:txBody>
      </p:sp>
    </p:spTree>
    <p:extLst>
      <p:ext uri="{BB962C8B-B14F-4D97-AF65-F5344CB8AC3E}">
        <p14:creationId xmlns:p14="http://schemas.microsoft.com/office/powerpoint/2010/main" val="68594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descr="Five years of Pope Francis: Lots of style, little substance">
            <a:extLst>
              <a:ext uri="{FF2B5EF4-FFF2-40B4-BE49-F238E27FC236}">
                <a16:creationId xmlns:a16="http://schemas.microsoft.com/office/drawing/2014/main" id="{A9AA00D8-6571-43BE-B28E-4CC3F34196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33" b="-1"/>
          <a:stretch/>
        </p:blipFill>
        <p:spPr bwMode="auto">
          <a:xfrm>
            <a:off x="20" y="975"/>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975360" y="1923366"/>
            <a:ext cx="3535680" cy="1384995"/>
          </a:xfrm>
          <a:prstGeom prst="rect">
            <a:avLst/>
          </a:prstGeom>
          <a:noFill/>
        </p:spPr>
        <p:txBody>
          <a:bodyPr wrap="square">
            <a:spAutoFit/>
          </a:bodyPr>
          <a:lstStyle/>
          <a:p>
            <a:r>
              <a:rPr lang="en-GB" sz="2800" dirty="0">
                <a:solidFill>
                  <a:schemeClr val="bg2"/>
                </a:solidFill>
              </a:rPr>
              <a:t>“community of missionary disciples.”  </a:t>
            </a:r>
          </a:p>
        </p:txBody>
      </p:sp>
    </p:spTree>
    <p:extLst>
      <p:ext uri="{BB962C8B-B14F-4D97-AF65-F5344CB8AC3E}">
        <p14:creationId xmlns:p14="http://schemas.microsoft.com/office/powerpoint/2010/main" val="118845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1811945"/>
            <a:ext cx="11248374" cy="2123658"/>
          </a:xfrm>
          <a:prstGeom prst="rect">
            <a:avLst/>
          </a:prstGeom>
          <a:noFill/>
        </p:spPr>
        <p:txBody>
          <a:bodyPr wrap="square">
            <a:spAutoFit/>
          </a:bodyPr>
          <a:lstStyle/>
          <a:p>
            <a:pPr algn="ctr"/>
            <a:r>
              <a:rPr lang="en-GB" sz="6600" b="1" dirty="0">
                <a:solidFill>
                  <a:srgbClr val="002060"/>
                </a:solidFill>
              </a:rPr>
              <a:t>Why is being a disciple a good way of life?</a:t>
            </a:r>
          </a:p>
        </p:txBody>
      </p:sp>
    </p:spTree>
    <p:extLst>
      <p:ext uri="{BB962C8B-B14F-4D97-AF65-F5344CB8AC3E}">
        <p14:creationId xmlns:p14="http://schemas.microsoft.com/office/powerpoint/2010/main" val="3576252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619230" y="2038803"/>
            <a:ext cx="6097712" cy="3539430"/>
          </a:xfrm>
          <a:prstGeom prst="rect">
            <a:avLst/>
          </a:prstGeom>
          <a:noFill/>
        </p:spPr>
        <p:txBody>
          <a:bodyPr wrap="square">
            <a:spAutoFit/>
          </a:bodyPr>
          <a:lstStyle/>
          <a:p>
            <a:pPr algn="r"/>
            <a:r>
              <a:rPr lang="en-GB" sz="2800" dirty="0">
                <a:solidFill>
                  <a:srgbClr val="143F72"/>
                </a:solidFill>
              </a:rPr>
              <a:t>We all follow someone. </a:t>
            </a:r>
          </a:p>
          <a:p>
            <a:pPr algn="r"/>
            <a:endParaRPr lang="en-GB" sz="2800" dirty="0">
              <a:solidFill>
                <a:srgbClr val="5E94C2"/>
              </a:solidFill>
            </a:endParaRPr>
          </a:p>
          <a:p>
            <a:pPr algn="r"/>
            <a:r>
              <a:rPr lang="en-GB" sz="2800" dirty="0">
                <a:solidFill>
                  <a:srgbClr val="5E94C2"/>
                </a:solidFill>
              </a:rPr>
              <a:t>“…if we don’t disciple, then the culture sure will, and it’s doing a good job of it. Consumerism is the alternative religion of our day.” </a:t>
            </a:r>
          </a:p>
          <a:p>
            <a:pPr algn="r"/>
            <a:endParaRPr lang="en-GB" sz="2800" dirty="0">
              <a:solidFill>
                <a:srgbClr val="5E94C2"/>
              </a:solidFill>
            </a:endParaRPr>
          </a:p>
          <a:p>
            <a:pPr algn="r"/>
            <a:r>
              <a:rPr lang="en-GB" sz="2800" dirty="0">
                <a:solidFill>
                  <a:srgbClr val="5E94C2"/>
                </a:solidFill>
              </a:rPr>
              <a:t>“Who or what is shaping me?”</a:t>
            </a:r>
          </a:p>
        </p:txBody>
      </p:sp>
      <p:pic>
        <p:nvPicPr>
          <p:cNvPr id="10" name="Picture 2" descr="Cartoons about consumerism">
            <a:extLst>
              <a:ext uri="{FF2B5EF4-FFF2-40B4-BE49-F238E27FC236}">
                <a16:creationId xmlns:a16="http://schemas.microsoft.com/office/drawing/2014/main" id="{389FD41A-3B84-4F85-921B-F3ADCA4A4C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75" t="2582" r="22367" b="8497"/>
          <a:stretch/>
        </p:blipFill>
        <p:spPr bwMode="auto">
          <a:xfrm>
            <a:off x="679463" y="1335060"/>
            <a:ext cx="3765015" cy="4946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42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11" name="TextBox 10">
            <a:extLst>
              <a:ext uri="{FF2B5EF4-FFF2-40B4-BE49-F238E27FC236}">
                <a16:creationId xmlns:a16="http://schemas.microsoft.com/office/drawing/2014/main" id="{9E4AB54D-625F-40E0-9F39-15AA4DDB1E02}"/>
              </a:ext>
            </a:extLst>
          </p:cNvPr>
          <p:cNvSpPr txBox="1"/>
          <p:nvPr/>
        </p:nvSpPr>
        <p:spPr>
          <a:xfrm>
            <a:off x="679463" y="1696042"/>
            <a:ext cx="4517377" cy="4524315"/>
          </a:xfrm>
          <a:prstGeom prst="rect">
            <a:avLst/>
          </a:prstGeom>
          <a:noFill/>
        </p:spPr>
        <p:txBody>
          <a:bodyPr wrap="square">
            <a:spAutoFit/>
          </a:bodyPr>
          <a:lstStyle/>
          <a:p>
            <a:r>
              <a:rPr lang="en-GB" sz="3200" b="1" dirty="0"/>
              <a:t>Becoming fully human. </a:t>
            </a:r>
          </a:p>
          <a:p>
            <a:endParaRPr lang="en-GB" sz="3200" b="1" dirty="0"/>
          </a:p>
          <a:p>
            <a:r>
              <a:rPr lang="en-GB" sz="3200" b="1" dirty="0">
                <a:solidFill>
                  <a:srgbClr val="5E94C2"/>
                </a:solidFill>
              </a:rPr>
              <a:t>“</a:t>
            </a:r>
            <a:r>
              <a:rPr lang="en-GB" sz="3200" b="1" dirty="0" err="1">
                <a:solidFill>
                  <a:srgbClr val="5E94C2"/>
                </a:solidFill>
              </a:rPr>
              <a:t>theosis</a:t>
            </a:r>
            <a:r>
              <a:rPr lang="en-GB" sz="3200" b="1" dirty="0">
                <a:solidFill>
                  <a:srgbClr val="5E94C2"/>
                </a:solidFill>
              </a:rPr>
              <a:t>”. </a:t>
            </a:r>
          </a:p>
          <a:p>
            <a:endParaRPr lang="en-GB" sz="3200" b="1" dirty="0">
              <a:solidFill>
                <a:srgbClr val="5E94C2"/>
              </a:solidFill>
            </a:endParaRPr>
          </a:p>
          <a:p>
            <a:r>
              <a:rPr lang="en-GB" sz="3200" b="1" dirty="0">
                <a:solidFill>
                  <a:srgbClr val="5E94C2"/>
                </a:solidFill>
              </a:rPr>
              <a:t>Eventually the (human) mirror is no longer seen, but only the reflected glory of God.</a:t>
            </a:r>
          </a:p>
          <a:p>
            <a:endParaRPr lang="en-GB" sz="3200" dirty="0">
              <a:solidFill>
                <a:srgbClr val="5E94C2"/>
              </a:solidFill>
            </a:endParaRPr>
          </a:p>
        </p:txBody>
      </p:sp>
      <p:pic>
        <p:nvPicPr>
          <p:cNvPr id="6" name="Picture 2" descr="Fully Alive - pt. 2 - YouTube">
            <a:extLst>
              <a:ext uri="{FF2B5EF4-FFF2-40B4-BE49-F238E27FC236}">
                <a16:creationId xmlns:a16="http://schemas.microsoft.com/office/drawing/2014/main" id="{DE794528-04EC-4EC4-AB6C-EA4279F081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885" y="2210804"/>
            <a:ext cx="6240696" cy="3494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55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7917543" y="1037414"/>
            <a:ext cx="3770617" cy="1200329"/>
          </a:xfrm>
          <a:prstGeom prst="rect">
            <a:avLst/>
          </a:prstGeom>
          <a:noFill/>
        </p:spPr>
        <p:txBody>
          <a:bodyPr wrap="square">
            <a:spAutoFit/>
          </a:bodyPr>
          <a:lstStyle/>
          <a:p>
            <a:pPr algn="r"/>
            <a:r>
              <a:rPr lang="en-GB" sz="3600" b="1" dirty="0"/>
              <a:t>It’s the best life you can find </a:t>
            </a:r>
          </a:p>
        </p:txBody>
      </p:sp>
      <p:sp>
        <p:nvSpPr>
          <p:cNvPr id="9" name="TextBox 8">
            <a:extLst>
              <a:ext uri="{FF2B5EF4-FFF2-40B4-BE49-F238E27FC236}">
                <a16:creationId xmlns:a16="http://schemas.microsoft.com/office/drawing/2014/main" id="{41646388-80C3-447D-9D99-E45F512F437C}"/>
              </a:ext>
            </a:extLst>
          </p:cNvPr>
          <p:cNvSpPr txBox="1"/>
          <p:nvPr/>
        </p:nvSpPr>
        <p:spPr>
          <a:xfrm>
            <a:off x="7917543" y="2911136"/>
            <a:ext cx="3770617" cy="2677656"/>
          </a:xfrm>
          <a:prstGeom prst="rect">
            <a:avLst/>
          </a:prstGeom>
          <a:noFill/>
        </p:spPr>
        <p:txBody>
          <a:bodyPr wrap="square">
            <a:spAutoFit/>
          </a:bodyPr>
          <a:lstStyle/>
          <a:p>
            <a:pPr algn="r"/>
            <a:r>
              <a:rPr lang="en-GB" sz="2400" dirty="0">
                <a:solidFill>
                  <a:srgbClr val="5E94C2"/>
                </a:solidFill>
              </a:rPr>
              <a:t>“… the penny drops. It really sinks in that Christ loves me. He died for me and He rose again from the dead and this awesome sense of peace comes over me.” </a:t>
            </a:r>
            <a:endParaRPr lang="en-GB" sz="2400" dirty="0">
              <a:solidFill>
                <a:srgbClr val="002060"/>
              </a:solidFill>
            </a:endParaRPr>
          </a:p>
        </p:txBody>
      </p:sp>
      <p:pic>
        <p:nvPicPr>
          <p:cNvPr id="10" name="Picture 2" descr="Cyrille Regis was a pioneer who used talent to silence bigots ...">
            <a:extLst>
              <a:ext uri="{FF2B5EF4-FFF2-40B4-BE49-F238E27FC236}">
                <a16:creationId xmlns:a16="http://schemas.microsoft.com/office/drawing/2014/main" id="{6EDADB75-1F11-4785-AA52-107C88E03C5F}"/>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l="11849" r="14598" b="-1"/>
          <a:stretch/>
        </p:blipFill>
        <p:spPr bwMode="auto">
          <a:xfrm>
            <a:off x="0" y="-5"/>
            <a:ext cx="7556905" cy="6858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88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55439" y="1905506"/>
            <a:ext cx="6280641" cy="4031873"/>
          </a:xfrm>
          <a:prstGeom prst="rect">
            <a:avLst/>
          </a:prstGeom>
          <a:noFill/>
        </p:spPr>
        <p:txBody>
          <a:bodyPr wrap="square">
            <a:spAutoFit/>
          </a:bodyPr>
          <a:lstStyle/>
          <a:p>
            <a:r>
              <a:rPr lang="en-GB" sz="3200" b="1" dirty="0">
                <a:solidFill>
                  <a:srgbClr val="5E94C2"/>
                </a:solidFill>
              </a:rPr>
              <a:t>Being and making disciples is the Church’s central task. </a:t>
            </a:r>
          </a:p>
          <a:p>
            <a:endParaRPr lang="en-GB" sz="3200" b="1" dirty="0">
              <a:solidFill>
                <a:srgbClr val="5E94C2"/>
              </a:solidFill>
            </a:endParaRPr>
          </a:p>
          <a:p>
            <a:r>
              <a:rPr lang="en-GB" sz="3200" b="1" dirty="0">
                <a:solidFill>
                  <a:srgbClr val="5E94C2"/>
                </a:solidFill>
              </a:rPr>
              <a:t>“The best way to grow the church is to grow people.” </a:t>
            </a:r>
          </a:p>
          <a:p>
            <a:endParaRPr lang="en-GB" sz="3200" b="1" dirty="0">
              <a:solidFill>
                <a:srgbClr val="5E94C2"/>
              </a:solidFill>
            </a:endParaRPr>
          </a:p>
          <a:p>
            <a:r>
              <a:rPr lang="en-GB" sz="3200" dirty="0">
                <a:solidFill>
                  <a:srgbClr val="5E94C2"/>
                </a:solidFill>
                <a:effectLst/>
                <a:latin typeface="Lato" panose="020F0502020204030203" pitchFamily="34" charset="0"/>
                <a:ea typeface="Calibri" panose="020F0502020204030204" pitchFamily="34" charset="0"/>
                <a:cs typeface="Times New Roman" panose="02020603050405020304" pitchFamily="18" charset="0"/>
              </a:rPr>
              <a:t>If we focus on being and making disciples first, the rest will follow.</a:t>
            </a:r>
            <a:endParaRPr lang="en-GB" sz="3200" b="1" dirty="0">
              <a:solidFill>
                <a:srgbClr val="5E94C2"/>
              </a:solidFill>
            </a:endParaRPr>
          </a:p>
        </p:txBody>
      </p:sp>
      <p:pic>
        <p:nvPicPr>
          <p:cNvPr id="9" name="Picture 4" descr="grow as a person - slubne-suknie.info">
            <a:extLst>
              <a:ext uri="{FF2B5EF4-FFF2-40B4-BE49-F238E27FC236}">
                <a16:creationId xmlns:a16="http://schemas.microsoft.com/office/drawing/2014/main" id="{1CCAB7B8-4B4C-4B8A-96DC-EFFAEEE1CB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93"/>
          <a:stretch/>
        </p:blipFill>
        <p:spPr bwMode="auto">
          <a:xfrm>
            <a:off x="7556686" y="1"/>
            <a:ext cx="4635315"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40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1811945"/>
            <a:ext cx="11248374" cy="4154984"/>
          </a:xfrm>
          <a:prstGeom prst="rect">
            <a:avLst/>
          </a:prstGeom>
          <a:noFill/>
        </p:spPr>
        <p:txBody>
          <a:bodyPr wrap="square">
            <a:spAutoFit/>
          </a:bodyPr>
          <a:lstStyle/>
          <a:p>
            <a:pPr algn="ctr"/>
            <a:r>
              <a:rPr lang="en-GB" sz="6600" b="1" dirty="0">
                <a:solidFill>
                  <a:srgbClr val="002060"/>
                </a:solidFill>
              </a:rPr>
              <a:t>What was the life of a disciple in Christ’s day?  </a:t>
            </a:r>
          </a:p>
          <a:p>
            <a:pPr algn="ctr"/>
            <a:r>
              <a:rPr lang="en-GB" sz="6600" b="1" dirty="0">
                <a:solidFill>
                  <a:srgbClr val="002060"/>
                </a:solidFill>
              </a:rPr>
              <a:t>What’s the aim of discipleship?</a:t>
            </a:r>
          </a:p>
        </p:txBody>
      </p:sp>
    </p:spTree>
    <p:extLst>
      <p:ext uri="{BB962C8B-B14F-4D97-AF65-F5344CB8AC3E}">
        <p14:creationId xmlns:p14="http://schemas.microsoft.com/office/powerpoint/2010/main" val="294483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913629" y="2010971"/>
            <a:ext cx="5046666" cy="3477875"/>
          </a:xfrm>
          <a:prstGeom prst="rect">
            <a:avLst/>
          </a:prstGeom>
          <a:noFill/>
        </p:spPr>
        <p:txBody>
          <a:bodyPr wrap="square">
            <a:spAutoFit/>
          </a:bodyPr>
          <a:lstStyle/>
          <a:p>
            <a:pPr lvl="0" algn="r">
              <a:defRPr/>
            </a:pPr>
            <a:r>
              <a:rPr lang="en-GB" sz="4400" b="1" dirty="0"/>
              <a:t>“May you be covered with the dust of your Rabbi…” </a:t>
            </a:r>
          </a:p>
          <a:p>
            <a:pPr lvl="0" algn="r">
              <a:defRPr/>
            </a:pPr>
            <a:endParaRPr lang="en-GB" sz="4400" b="1" dirty="0"/>
          </a:p>
        </p:txBody>
      </p:sp>
      <p:pic>
        <p:nvPicPr>
          <p:cNvPr id="9" name="Picture 2" descr="Covered in His Dust – Thanks Pops!">
            <a:extLst>
              <a:ext uri="{FF2B5EF4-FFF2-40B4-BE49-F238E27FC236}">
                <a16:creationId xmlns:a16="http://schemas.microsoft.com/office/drawing/2014/main" id="{21AAE330-7393-483C-BCEC-0BBA10F22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679" y="1634301"/>
            <a:ext cx="6096000" cy="4059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34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1811945"/>
            <a:ext cx="11248374" cy="3139321"/>
          </a:xfrm>
          <a:prstGeom prst="rect">
            <a:avLst/>
          </a:prstGeom>
          <a:noFill/>
        </p:spPr>
        <p:txBody>
          <a:bodyPr wrap="square">
            <a:spAutoFit/>
          </a:bodyPr>
          <a:lstStyle/>
          <a:p>
            <a:pPr algn="ctr"/>
            <a:r>
              <a:rPr lang="en-GB" sz="6600" b="1" dirty="0">
                <a:solidFill>
                  <a:srgbClr val="002060"/>
                </a:solidFill>
              </a:rPr>
              <a:t>What is a “disciple” and where do we see discipleship today? </a:t>
            </a:r>
          </a:p>
        </p:txBody>
      </p:sp>
    </p:spTree>
    <p:extLst>
      <p:ext uri="{BB962C8B-B14F-4D97-AF65-F5344CB8AC3E}">
        <p14:creationId xmlns:p14="http://schemas.microsoft.com/office/powerpoint/2010/main" val="386195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RS_apprenticeship_banner.jpg">
            <a:extLst>
              <a:ext uri="{FF2B5EF4-FFF2-40B4-BE49-F238E27FC236}">
                <a16:creationId xmlns:a16="http://schemas.microsoft.com/office/drawing/2014/main" id="{EF645033-AEDC-431C-B575-763B33274F42}"/>
              </a:ext>
            </a:extLst>
          </p:cNvPr>
          <p:cNvPicPr>
            <a:picLocks noChangeAspect="1"/>
          </p:cNvPicPr>
          <p:nvPr/>
        </p:nvPicPr>
        <p:blipFill rotWithShape="1">
          <a:blip r:embed="rId3"/>
          <a:srcRect l="4444" r="1" b="1"/>
          <a:stretch/>
        </p:blipFill>
        <p:spPr>
          <a:xfrm>
            <a:off x="-1" y="10"/>
            <a:ext cx="12191999" cy="6857990"/>
          </a:xfrm>
          <a:prstGeom prst="rect">
            <a:avLst/>
          </a:prstGeom>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451590" y="4773311"/>
            <a:ext cx="6097712" cy="1323439"/>
          </a:xfrm>
          <a:prstGeom prst="rect">
            <a:avLst/>
          </a:prstGeom>
          <a:noFill/>
        </p:spPr>
        <p:txBody>
          <a:bodyPr wrap="square">
            <a:spAutoFit/>
          </a:bodyPr>
          <a:lstStyle/>
          <a:p>
            <a:pPr algn="r"/>
            <a:r>
              <a:rPr lang="en-GB" sz="4000" b="1" dirty="0">
                <a:solidFill>
                  <a:schemeClr val="bg2"/>
                </a:solidFill>
              </a:rPr>
              <a:t>Apprenticeship:</a:t>
            </a:r>
          </a:p>
          <a:p>
            <a:pPr algn="r"/>
            <a:r>
              <a:rPr lang="en-GB" sz="4000" b="1" dirty="0">
                <a:solidFill>
                  <a:schemeClr val="bg2"/>
                </a:solidFill>
              </a:rPr>
              <a:t>Being with.</a:t>
            </a:r>
          </a:p>
        </p:txBody>
      </p:sp>
    </p:spTree>
    <p:extLst>
      <p:ext uri="{BB962C8B-B14F-4D97-AF65-F5344CB8AC3E}">
        <p14:creationId xmlns:p14="http://schemas.microsoft.com/office/powerpoint/2010/main" val="189321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esus Washes The Disciples' Feet">
            <a:extLst>
              <a:ext uri="{FF2B5EF4-FFF2-40B4-BE49-F238E27FC236}">
                <a16:creationId xmlns:a16="http://schemas.microsoft.com/office/drawing/2014/main" id="{7552AB3B-060A-4EC8-885D-5DF166044A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39"/>
          <a:stretch/>
        </p:blipFill>
        <p:spPr bwMode="auto">
          <a:xfrm>
            <a:off x="-32" y="10"/>
            <a:ext cx="12192031" cy="49150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8" name="TextBox 7">
            <a:extLst>
              <a:ext uri="{FF2B5EF4-FFF2-40B4-BE49-F238E27FC236}">
                <a16:creationId xmlns:a16="http://schemas.microsoft.com/office/drawing/2014/main" id="{6050C9EB-5305-47B5-8F60-406FD3CA24B8}"/>
              </a:ext>
            </a:extLst>
          </p:cNvPr>
          <p:cNvSpPr txBox="1"/>
          <p:nvPr/>
        </p:nvSpPr>
        <p:spPr>
          <a:xfrm>
            <a:off x="198583" y="4889202"/>
            <a:ext cx="11794800" cy="1815882"/>
          </a:xfrm>
          <a:prstGeom prst="rect">
            <a:avLst/>
          </a:prstGeom>
          <a:noFill/>
        </p:spPr>
        <p:txBody>
          <a:bodyPr wrap="square">
            <a:spAutoFit/>
          </a:bodyPr>
          <a:lstStyle/>
          <a:p>
            <a:pPr lvl="0">
              <a:defRPr/>
            </a:pPr>
            <a:r>
              <a:rPr lang="en-GB" sz="2800" b="1" dirty="0"/>
              <a:t>Apprenticeship:</a:t>
            </a:r>
          </a:p>
          <a:p>
            <a:pPr lvl="0">
              <a:defRPr/>
            </a:pPr>
            <a:r>
              <a:rPr lang="en-GB" sz="2800" b="1" dirty="0"/>
              <a:t>Becoming like  </a:t>
            </a:r>
          </a:p>
          <a:p>
            <a:pPr lvl="0" algn="r">
              <a:defRPr/>
            </a:pPr>
            <a:r>
              <a:rPr lang="en-GB" sz="2800" b="1" dirty="0">
                <a:solidFill>
                  <a:srgbClr val="5E94C2"/>
                </a:solidFill>
              </a:rPr>
              <a:t>the righteous character produced</a:t>
            </a:r>
          </a:p>
          <a:p>
            <a:pPr lvl="0" algn="r">
              <a:defRPr/>
            </a:pPr>
            <a:r>
              <a:rPr lang="en-GB" sz="2800" b="1" dirty="0">
                <a:solidFill>
                  <a:srgbClr val="5E94C2"/>
                </a:solidFill>
              </a:rPr>
              <a:t> in your life by Jesus Christ </a:t>
            </a:r>
            <a:endParaRPr lang="en-GB" sz="2800" dirty="0">
              <a:solidFill>
                <a:srgbClr val="5E94C2"/>
              </a:solidFill>
            </a:endParaRPr>
          </a:p>
        </p:txBody>
      </p:sp>
    </p:spTree>
    <p:extLst>
      <p:ext uri="{BB962C8B-B14F-4D97-AF65-F5344CB8AC3E}">
        <p14:creationId xmlns:p14="http://schemas.microsoft.com/office/powerpoint/2010/main" val="177517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Apprenticeship Is Back—And It's About Time">
            <a:extLst>
              <a:ext uri="{FF2B5EF4-FFF2-40B4-BE49-F238E27FC236}">
                <a16:creationId xmlns:a16="http://schemas.microsoft.com/office/drawing/2014/main" id="{F4398BC2-9AE8-42DE-95D5-99A28DB48CE1}"/>
              </a:ext>
            </a:extLst>
          </p:cNvPr>
          <p:cNvPicPr>
            <a:picLocks noChangeAspect="1" noChangeArrowheads="1"/>
          </p:cNvPicPr>
          <p:nvPr/>
        </p:nvPicPr>
        <p:blipFill>
          <a:blip r:embed="rId3">
            <a:alphaModFix/>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70267" y="-373073"/>
            <a:ext cx="12532534" cy="83550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55604" y="3823199"/>
            <a:ext cx="11080792" cy="2308324"/>
          </a:xfrm>
          <a:prstGeom prst="rect">
            <a:avLst/>
          </a:prstGeom>
          <a:noFill/>
        </p:spPr>
        <p:txBody>
          <a:bodyPr wrap="square">
            <a:spAutoFit/>
          </a:bodyPr>
          <a:lstStyle/>
          <a:p>
            <a:r>
              <a:rPr lang="en-GB" sz="2400" b="1" dirty="0">
                <a:solidFill>
                  <a:schemeClr val="bg2"/>
                </a:solidFill>
                <a:ea typeface="Calibri" panose="020F0502020204030204" pitchFamily="34" charset="0"/>
                <a:cs typeface="Times New Roman" panose="02020603050405020304" pitchFamily="18" charset="0"/>
              </a:rPr>
              <a:t>Apprenticeship:</a:t>
            </a:r>
          </a:p>
          <a:p>
            <a:r>
              <a:rPr lang="en-GB" sz="2400" dirty="0">
                <a:solidFill>
                  <a:schemeClr val="bg2"/>
                </a:solidFill>
                <a:ea typeface="Calibri" panose="020F0502020204030204" pitchFamily="34" charset="0"/>
                <a:cs typeface="Times New Roman" panose="02020603050405020304" pitchFamily="18" charset="0"/>
              </a:rPr>
              <a:t>Joining in with</a:t>
            </a:r>
          </a:p>
          <a:p>
            <a:endParaRPr lang="en-GB" sz="2400" dirty="0">
              <a:solidFill>
                <a:schemeClr val="bg2"/>
              </a:solidFill>
              <a:ea typeface="Calibri" panose="020F0502020204030204" pitchFamily="34" charset="0"/>
              <a:cs typeface="Times New Roman" panose="02020603050405020304" pitchFamily="18" charset="0"/>
            </a:endParaRPr>
          </a:p>
          <a:p>
            <a:r>
              <a:rPr lang="en-GB" sz="2400" dirty="0">
                <a:solidFill>
                  <a:schemeClr val="bg2"/>
                </a:solidFill>
                <a:ea typeface="Calibri" panose="020F0502020204030204" pitchFamily="34" charset="0"/>
                <a:cs typeface="Times New Roman" panose="02020603050405020304" pitchFamily="18" charset="0"/>
              </a:rPr>
              <a:t>I am learning from Jesus to live my life as he would live life if he were I. I am not necessarily learning to do everything he did, but I am learning how to do everything I do in the manner in which he did all that he did.”  Dallas Willard. </a:t>
            </a:r>
          </a:p>
        </p:txBody>
      </p:sp>
    </p:spTree>
    <p:extLst>
      <p:ext uri="{BB962C8B-B14F-4D97-AF65-F5344CB8AC3E}">
        <p14:creationId xmlns:p14="http://schemas.microsoft.com/office/powerpoint/2010/main" val="396211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701424" y="1843949"/>
            <a:ext cx="5111933" cy="2554545"/>
          </a:xfrm>
          <a:prstGeom prst="rect">
            <a:avLst/>
          </a:prstGeom>
          <a:noFill/>
        </p:spPr>
        <p:txBody>
          <a:bodyPr wrap="square">
            <a:spAutoFit/>
          </a:bodyPr>
          <a:lstStyle/>
          <a:p>
            <a:pPr algn="r"/>
            <a:r>
              <a:rPr lang="en-GB" sz="3200" b="1" dirty="0"/>
              <a:t>‘So if anyone is in Christ, there is a new creation: everything old has passed away; see, everything has become new!’ (2 Cor 5.17). </a:t>
            </a:r>
            <a:endParaRPr lang="en-GB" sz="2400" dirty="0">
              <a:solidFill>
                <a:srgbClr val="5E94C2"/>
              </a:solidFill>
            </a:endParaRPr>
          </a:p>
        </p:txBody>
      </p:sp>
      <p:pic>
        <p:nvPicPr>
          <p:cNvPr id="8" name="Picture 2" descr="Transformation: a buzzword word or something more? - HMI Community ...">
            <a:extLst>
              <a:ext uri="{FF2B5EF4-FFF2-40B4-BE49-F238E27FC236}">
                <a16:creationId xmlns:a16="http://schemas.microsoft.com/office/drawing/2014/main" id="{05B36C2C-9D21-4DA5-A1AB-220FE846364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3999" y="2329772"/>
            <a:ext cx="5462001" cy="2198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06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1811945"/>
            <a:ext cx="11248374" cy="2123658"/>
          </a:xfrm>
          <a:prstGeom prst="rect">
            <a:avLst/>
          </a:prstGeom>
          <a:noFill/>
        </p:spPr>
        <p:txBody>
          <a:bodyPr wrap="square">
            <a:spAutoFit/>
          </a:bodyPr>
          <a:lstStyle/>
          <a:p>
            <a:pPr algn="ctr"/>
            <a:r>
              <a:rPr lang="en-GB" sz="6600" b="1" dirty="0">
                <a:solidFill>
                  <a:srgbClr val="002060"/>
                </a:solidFill>
              </a:rPr>
              <a:t>How are these aims reflected in the Way of Discipleship?</a:t>
            </a:r>
          </a:p>
        </p:txBody>
      </p:sp>
    </p:spTree>
    <p:extLst>
      <p:ext uri="{BB962C8B-B14F-4D97-AF65-F5344CB8AC3E}">
        <p14:creationId xmlns:p14="http://schemas.microsoft.com/office/powerpoint/2010/main" val="155475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909362" y="335845"/>
            <a:ext cx="5975220" cy="6186309"/>
          </a:xfrm>
          <a:prstGeom prst="rect">
            <a:avLst/>
          </a:prstGeom>
          <a:noFill/>
        </p:spPr>
        <p:txBody>
          <a:bodyPr wrap="square">
            <a:spAutoFit/>
          </a:bodyPr>
          <a:lstStyle/>
          <a:p>
            <a:pPr algn="r"/>
            <a:r>
              <a:rPr lang="en-GB" sz="4400" b="1" dirty="0"/>
              <a:t>Four modules:</a:t>
            </a:r>
            <a:br>
              <a:rPr lang="en-GB" sz="4400" b="1" dirty="0"/>
            </a:br>
            <a:endParaRPr lang="en-GB" sz="4400" b="1" dirty="0"/>
          </a:p>
          <a:p>
            <a:pPr algn="r"/>
            <a:r>
              <a:rPr lang="en-GB" sz="4400" b="1" dirty="0">
                <a:solidFill>
                  <a:srgbClr val="5E94C2"/>
                </a:solidFill>
              </a:rPr>
              <a:t>Being with</a:t>
            </a:r>
            <a:br>
              <a:rPr lang="en-GB" sz="4400" b="1" dirty="0">
                <a:solidFill>
                  <a:srgbClr val="5E94C2"/>
                </a:solidFill>
              </a:rPr>
            </a:br>
            <a:endParaRPr lang="en-GB" sz="4400" b="1" dirty="0">
              <a:solidFill>
                <a:srgbClr val="5E94C2"/>
              </a:solidFill>
            </a:endParaRPr>
          </a:p>
          <a:p>
            <a:pPr algn="r"/>
            <a:r>
              <a:rPr lang="en-GB" sz="4400" b="1" dirty="0">
                <a:solidFill>
                  <a:srgbClr val="5E94C2"/>
                </a:solidFill>
              </a:rPr>
              <a:t>Becoming like</a:t>
            </a:r>
            <a:br>
              <a:rPr lang="en-GB" sz="4400" b="1" dirty="0">
                <a:solidFill>
                  <a:srgbClr val="5E94C2"/>
                </a:solidFill>
              </a:rPr>
            </a:br>
            <a:endParaRPr lang="en-GB" sz="4400" b="1" dirty="0">
              <a:solidFill>
                <a:srgbClr val="5E94C2"/>
              </a:solidFill>
            </a:endParaRPr>
          </a:p>
          <a:p>
            <a:pPr algn="r"/>
            <a:r>
              <a:rPr lang="en-GB" sz="4400" b="1" dirty="0">
                <a:solidFill>
                  <a:srgbClr val="5E94C2"/>
                </a:solidFill>
              </a:rPr>
              <a:t>Joining in with</a:t>
            </a:r>
            <a:br>
              <a:rPr lang="en-GB" sz="4400" b="1" dirty="0">
                <a:solidFill>
                  <a:srgbClr val="5E94C2"/>
                </a:solidFill>
              </a:rPr>
            </a:br>
            <a:endParaRPr lang="en-GB" sz="4400" b="1" dirty="0">
              <a:solidFill>
                <a:srgbClr val="5E94C2"/>
              </a:solidFill>
            </a:endParaRPr>
          </a:p>
          <a:p>
            <a:pPr algn="r"/>
            <a:r>
              <a:rPr lang="en-GB" sz="4400" b="1" dirty="0">
                <a:solidFill>
                  <a:srgbClr val="5E94C2"/>
                </a:solidFill>
              </a:rPr>
              <a:t>Bible confidence</a:t>
            </a:r>
            <a:r>
              <a:rPr lang="en-GB" sz="4400" b="1" dirty="0">
                <a:solidFill>
                  <a:srgbClr val="002060"/>
                </a:solidFill>
              </a:rPr>
              <a:t> </a:t>
            </a:r>
          </a:p>
        </p:txBody>
      </p:sp>
      <p:pic>
        <p:nvPicPr>
          <p:cNvPr id="9" name="Picture 8" descr="A picture containing drawing&#10;&#10;Description automatically generated">
            <a:extLst>
              <a:ext uri="{FF2B5EF4-FFF2-40B4-BE49-F238E27FC236}">
                <a16:creationId xmlns:a16="http://schemas.microsoft.com/office/drawing/2014/main" id="{2CC3008C-CAA8-4F59-9319-BA9E74B29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929" y="1861364"/>
            <a:ext cx="3600450" cy="3600450"/>
          </a:xfrm>
          <a:prstGeom prst="rect">
            <a:avLst/>
          </a:prstGeom>
        </p:spPr>
      </p:pic>
    </p:spTree>
    <p:extLst>
      <p:ext uri="{BB962C8B-B14F-4D97-AF65-F5344CB8AC3E}">
        <p14:creationId xmlns:p14="http://schemas.microsoft.com/office/powerpoint/2010/main" val="249103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1811945"/>
            <a:ext cx="11248374" cy="3785652"/>
          </a:xfrm>
          <a:prstGeom prst="rect">
            <a:avLst/>
          </a:prstGeom>
          <a:noFill/>
        </p:spPr>
        <p:txBody>
          <a:bodyPr wrap="square">
            <a:spAutoFit/>
          </a:bodyPr>
          <a:lstStyle/>
          <a:p>
            <a:pPr algn="ctr"/>
            <a:r>
              <a:rPr lang="en-GB" sz="6000" b="1" dirty="0">
                <a:solidFill>
                  <a:srgbClr val="002060"/>
                </a:solidFill>
              </a:rPr>
              <a:t>I understand becoming like Christ, and joining in doing the things God does, but how do I grow in being “with God”?</a:t>
            </a:r>
          </a:p>
        </p:txBody>
      </p:sp>
    </p:spTree>
    <p:extLst>
      <p:ext uri="{BB962C8B-B14F-4D97-AF65-F5344CB8AC3E}">
        <p14:creationId xmlns:p14="http://schemas.microsoft.com/office/powerpoint/2010/main" val="123674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638856" y="1821416"/>
            <a:ext cx="4873681" cy="3539430"/>
          </a:xfrm>
          <a:prstGeom prst="rect">
            <a:avLst/>
          </a:prstGeom>
          <a:noFill/>
        </p:spPr>
        <p:txBody>
          <a:bodyPr wrap="square">
            <a:spAutoFit/>
          </a:bodyPr>
          <a:lstStyle/>
          <a:p>
            <a:pPr algn="r"/>
            <a:r>
              <a:rPr lang="en-GB" sz="3200" b="1" dirty="0">
                <a:solidFill>
                  <a:srgbClr val="143F72"/>
                </a:solidFill>
              </a:rPr>
              <a:t>The first and most basic thing we can and must do is to keep God before our minds. </a:t>
            </a:r>
          </a:p>
          <a:p>
            <a:pPr algn="r"/>
            <a:r>
              <a:rPr lang="en-GB" sz="3200" b="1" dirty="0">
                <a:solidFill>
                  <a:srgbClr val="5E94C2"/>
                </a:solidFill>
              </a:rPr>
              <a:t>This is the fundamental secret of caring for our souls.</a:t>
            </a:r>
          </a:p>
        </p:txBody>
      </p:sp>
      <p:pic>
        <p:nvPicPr>
          <p:cNvPr id="9" name="Picture 2" descr="News analysis: Could and should Compass and Broker Network merge ...">
            <a:extLst>
              <a:ext uri="{FF2B5EF4-FFF2-40B4-BE49-F238E27FC236}">
                <a16:creationId xmlns:a16="http://schemas.microsoft.com/office/drawing/2014/main" id="{41ABD7DE-CFE2-4E0E-A25E-188FB28237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44" b="4963"/>
          <a:stretch/>
        </p:blipFill>
        <p:spPr bwMode="auto">
          <a:xfrm>
            <a:off x="107640" y="1821416"/>
            <a:ext cx="6531216" cy="367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23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79462" y="2090172"/>
            <a:ext cx="5614657" cy="4524315"/>
          </a:xfrm>
          <a:prstGeom prst="rect">
            <a:avLst/>
          </a:prstGeom>
          <a:noFill/>
        </p:spPr>
        <p:txBody>
          <a:bodyPr wrap="square">
            <a:spAutoFit/>
          </a:bodyPr>
          <a:lstStyle/>
          <a:p>
            <a:pPr lvl="0">
              <a:defRPr/>
            </a:pPr>
            <a:r>
              <a:rPr lang="en-GB" sz="3200" b="1" dirty="0"/>
              <a:t>Listening to God and responding to Him IS the heart of being a disciple. </a:t>
            </a:r>
          </a:p>
          <a:p>
            <a:pPr lvl="0">
              <a:defRPr/>
            </a:pPr>
            <a:endParaRPr lang="en-GB" sz="3200" b="1" dirty="0"/>
          </a:p>
          <a:p>
            <a:pPr lvl="0">
              <a:defRPr/>
            </a:pPr>
            <a:endParaRPr lang="en-GB" sz="3200" b="1" dirty="0"/>
          </a:p>
          <a:p>
            <a:pPr lvl="0">
              <a:defRPr/>
            </a:pPr>
            <a:r>
              <a:rPr lang="en-GB" sz="3200" b="1" dirty="0">
                <a:solidFill>
                  <a:srgbClr val="5E94C2"/>
                </a:solidFill>
              </a:rPr>
              <a:t>Someone who keeps watching, listening and learning. </a:t>
            </a:r>
          </a:p>
          <a:p>
            <a:pPr lvl="0">
              <a:defRPr/>
            </a:pPr>
            <a:endParaRPr lang="en-GB" sz="3200" b="1" dirty="0"/>
          </a:p>
        </p:txBody>
      </p:sp>
      <p:pic>
        <p:nvPicPr>
          <p:cNvPr id="9" name="Picture 2" descr="Williams | Magdalene College">
            <a:extLst>
              <a:ext uri="{FF2B5EF4-FFF2-40B4-BE49-F238E27FC236}">
                <a16:creationId xmlns:a16="http://schemas.microsoft.com/office/drawing/2014/main" id="{2D57B84F-CE0C-4DE9-BD8E-1CC95E5B6F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11" b="7738"/>
          <a:stretch/>
        </p:blipFill>
        <p:spPr bwMode="auto">
          <a:xfrm>
            <a:off x="6722914" y="2125980"/>
            <a:ext cx="4508950" cy="409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9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RTHA &amp; MARY, two sisters who sheltereded Jesus. Lazarus raised.">
            <a:extLst>
              <a:ext uri="{FF2B5EF4-FFF2-40B4-BE49-F238E27FC236}">
                <a16:creationId xmlns:a16="http://schemas.microsoft.com/office/drawing/2014/main" id="{85769592-8197-4DE5-9200-12F3DFE6515F}"/>
              </a:ext>
            </a:extLst>
          </p:cNvPr>
          <p:cNvPicPr/>
          <p:nvPr/>
        </p:nvPicPr>
        <p:blipFill rotWithShape="1">
          <a:blip r:embed="rId3">
            <a:extLst>
              <a:ext uri="{28A0092B-C50C-407E-A947-70E740481C1C}">
                <a14:useLocalDpi xmlns:a14="http://schemas.microsoft.com/office/drawing/2010/main" val="0"/>
              </a:ext>
            </a:extLst>
          </a:blip>
          <a:srcRect r="-1" b="6920"/>
          <a:stretch/>
        </p:blipFill>
        <p:spPr bwMode="auto">
          <a:xfrm>
            <a:off x="2394932" y="0"/>
            <a:ext cx="7715344" cy="7239000"/>
          </a:xfrm>
          <a:prstGeom prst="rect">
            <a:avLst/>
          </a:prstGeom>
          <a:noFill/>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Tree>
    <p:extLst>
      <p:ext uri="{BB962C8B-B14F-4D97-AF65-F5344CB8AC3E}">
        <p14:creationId xmlns:p14="http://schemas.microsoft.com/office/powerpoint/2010/main" val="235462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051189" y="2330789"/>
            <a:ext cx="5461348" cy="2862322"/>
          </a:xfrm>
          <a:prstGeom prst="rect">
            <a:avLst/>
          </a:prstGeom>
          <a:noFill/>
        </p:spPr>
        <p:txBody>
          <a:bodyPr wrap="square">
            <a:spAutoFit/>
          </a:bodyPr>
          <a:lstStyle/>
          <a:p>
            <a:pPr algn="r"/>
            <a:endParaRPr lang="en-GB" sz="3600" dirty="0">
              <a:solidFill>
                <a:srgbClr val="5E94C2"/>
              </a:solidFill>
              <a:ea typeface="Calibri" panose="020F0502020204030204" pitchFamily="34" charset="0"/>
              <a:cs typeface="Times New Roman" panose="02020603050405020304" pitchFamily="18" charset="0"/>
            </a:endParaRPr>
          </a:p>
          <a:p>
            <a:pPr algn="r"/>
            <a:r>
              <a:rPr lang="en-GB" sz="3600" dirty="0">
                <a:solidFill>
                  <a:schemeClr val="bg1"/>
                </a:solidFill>
                <a:ea typeface="Calibri" panose="020F0502020204030204" pitchFamily="34" charset="0"/>
                <a:cs typeface="Times New Roman" panose="02020603050405020304" pitchFamily="18" charset="0"/>
              </a:rPr>
              <a:t>Paul MacLeod and Elvis</a:t>
            </a:r>
          </a:p>
          <a:p>
            <a:pPr algn="r"/>
            <a:endParaRPr lang="en-GB" sz="3600" dirty="0">
              <a:solidFill>
                <a:srgbClr val="5E94C2"/>
              </a:solidFill>
              <a:ea typeface="Calibri" panose="020F0502020204030204" pitchFamily="34" charset="0"/>
              <a:cs typeface="Times New Roman" panose="02020603050405020304" pitchFamily="18" charset="0"/>
            </a:endParaRPr>
          </a:p>
          <a:p>
            <a:pPr algn="r"/>
            <a:r>
              <a:rPr lang="en-GB" sz="3600" dirty="0">
                <a:solidFill>
                  <a:srgbClr val="5E94C2"/>
                </a:solidFill>
                <a:ea typeface="Calibri" panose="020F0502020204030204" pitchFamily="34" charset="0"/>
                <a:cs typeface="Times New Roman" panose="02020603050405020304" pitchFamily="18" charset="0"/>
              </a:rPr>
              <a:t>Graceland Too</a:t>
            </a:r>
          </a:p>
          <a:p>
            <a:pPr algn="r"/>
            <a:endParaRPr lang="en-GB" sz="3600" dirty="0">
              <a:solidFill>
                <a:srgbClr val="5E94C2"/>
              </a:solidFill>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E0D78E-DE2A-40D5-96C1-F0C968CB69D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71525" y="1859166"/>
            <a:ext cx="5731510" cy="3909695"/>
          </a:xfrm>
          <a:prstGeom prst="rect">
            <a:avLst/>
          </a:prstGeom>
          <a:noFill/>
          <a:ln>
            <a:noFill/>
          </a:ln>
        </p:spPr>
      </p:pic>
    </p:spTree>
    <p:extLst>
      <p:ext uri="{BB962C8B-B14F-4D97-AF65-F5344CB8AC3E}">
        <p14:creationId xmlns:p14="http://schemas.microsoft.com/office/powerpoint/2010/main" val="46283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1811945"/>
            <a:ext cx="11248374" cy="1938992"/>
          </a:xfrm>
          <a:prstGeom prst="rect">
            <a:avLst/>
          </a:prstGeom>
          <a:noFill/>
        </p:spPr>
        <p:txBody>
          <a:bodyPr wrap="square">
            <a:spAutoFit/>
          </a:bodyPr>
          <a:lstStyle/>
          <a:p>
            <a:pPr algn="ctr"/>
            <a:r>
              <a:rPr lang="en-GB" sz="6000" b="1" dirty="0">
                <a:solidFill>
                  <a:srgbClr val="002060"/>
                </a:solidFill>
              </a:rPr>
              <a:t>How do the modules “work”?  How do disciples grow?</a:t>
            </a:r>
          </a:p>
        </p:txBody>
      </p:sp>
    </p:spTree>
    <p:extLst>
      <p:ext uri="{BB962C8B-B14F-4D97-AF65-F5344CB8AC3E}">
        <p14:creationId xmlns:p14="http://schemas.microsoft.com/office/powerpoint/2010/main" val="81223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8" name="TextBox 7">
            <a:extLst>
              <a:ext uri="{FF2B5EF4-FFF2-40B4-BE49-F238E27FC236}">
                <a16:creationId xmlns:a16="http://schemas.microsoft.com/office/drawing/2014/main" id="{6050C9EB-5305-47B5-8F60-406FD3CA24B8}"/>
              </a:ext>
            </a:extLst>
          </p:cNvPr>
          <p:cNvSpPr txBox="1"/>
          <p:nvPr/>
        </p:nvSpPr>
        <p:spPr>
          <a:xfrm>
            <a:off x="7452360" y="1623704"/>
            <a:ext cx="4268218" cy="4524315"/>
          </a:xfrm>
          <a:prstGeom prst="rect">
            <a:avLst/>
          </a:prstGeom>
          <a:noFill/>
        </p:spPr>
        <p:txBody>
          <a:bodyPr wrap="square">
            <a:spAutoFit/>
          </a:bodyPr>
          <a:lstStyle/>
          <a:p>
            <a:pPr lvl="0" algn="r">
              <a:defRPr/>
            </a:pPr>
            <a:r>
              <a:rPr lang="en-GB" sz="3600" dirty="0">
                <a:solidFill>
                  <a:srgbClr val="5E94C2"/>
                </a:solidFill>
              </a:rPr>
              <a:t>Our task is not simply to study the Word of God; it’s to get it off the page and into our lives…it is meant to change us and change the people around us. </a:t>
            </a:r>
          </a:p>
        </p:txBody>
      </p:sp>
      <p:pic>
        <p:nvPicPr>
          <p:cNvPr id="6" name="Picture 2" descr="Bible Illiterates - CultureWatch">
            <a:extLst>
              <a:ext uri="{FF2B5EF4-FFF2-40B4-BE49-F238E27FC236}">
                <a16:creationId xmlns:a16="http://schemas.microsoft.com/office/drawing/2014/main" id="{29442083-AE2B-4BDD-90DD-3A14BBAC29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038" b="8376"/>
          <a:stretch/>
        </p:blipFill>
        <p:spPr bwMode="auto">
          <a:xfrm>
            <a:off x="471422" y="1577408"/>
            <a:ext cx="6666682" cy="3750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10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ermon-2.jpg">
            <a:extLst>
              <a:ext uri="{FF2B5EF4-FFF2-40B4-BE49-F238E27FC236}">
                <a16:creationId xmlns:a16="http://schemas.microsoft.com/office/drawing/2014/main" id="{72481C59-ABE2-45AE-8330-7EF4261F86D6}"/>
              </a:ext>
            </a:extLst>
          </p:cNvPr>
          <p:cNvPicPr>
            <a:picLocks noChangeAspect="1"/>
          </p:cNvPicPr>
          <p:nvPr/>
        </p:nvPicPr>
        <p:blipFill rotWithShape="1">
          <a:blip r:embed="rId3"/>
          <a:srcRect l="4225" r="3288" b="1"/>
          <a:stretch/>
        </p:blipFill>
        <p:spPr>
          <a:xfrm>
            <a:off x="-9049" y="-36804"/>
            <a:ext cx="8081485" cy="4915066"/>
          </a:xfrm>
          <a:prstGeom prst="rect">
            <a:avLst/>
          </a:prstGeom>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79462" y="5458588"/>
            <a:ext cx="11024857" cy="707886"/>
          </a:xfrm>
          <a:prstGeom prst="rect">
            <a:avLst/>
          </a:prstGeom>
          <a:noFill/>
        </p:spPr>
        <p:txBody>
          <a:bodyPr wrap="square">
            <a:spAutoFit/>
          </a:bodyPr>
          <a:lstStyle/>
          <a:p>
            <a:r>
              <a:rPr lang="en-GB" sz="4000" dirty="0">
                <a:ea typeface="Calibri" panose="020F0502020204030204" pitchFamily="34" charset="0"/>
                <a:cs typeface="Times New Roman" panose="02020603050405020304" pitchFamily="18" charset="0"/>
              </a:rPr>
              <a:t>We need the information and to be taught. </a:t>
            </a:r>
            <a:endParaRPr lang="en-GB" sz="4000" dirty="0">
              <a:solidFill>
                <a:srgbClr val="5E94C2"/>
              </a:solidFill>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9574CD82-64F4-4CA7-8028-9DFDEFCF393F}"/>
              </a:ext>
            </a:extLst>
          </p:cNvPr>
          <p:cNvPicPr>
            <a:picLocks noChangeAspect="1"/>
          </p:cNvPicPr>
          <p:nvPr/>
        </p:nvPicPr>
        <p:blipFill rotWithShape="1">
          <a:blip r:embed="rId5"/>
          <a:srcRect l="16627" r="30874" b="-2"/>
          <a:stretch/>
        </p:blipFill>
        <p:spPr>
          <a:xfrm>
            <a:off x="8160307" y="10"/>
            <a:ext cx="4031693" cy="4915066"/>
          </a:xfrm>
          <a:prstGeom prst="rect">
            <a:avLst/>
          </a:prstGeom>
        </p:spPr>
      </p:pic>
    </p:spTree>
    <p:extLst>
      <p:ext uri="{BB962C8B-B14F-4D97-AF65-F5344CB8AC3E}">
        <p14:creationId xmlns:p14="http://schemas.microsoft.com/office/powerpoint/2010/main" val="360755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728430" y="1020989"/>
            <a:ext cx="5111933" cy="5509200"/>
          </a:xfrm>
          <a:prstGeom prst="rect">
            <a:avLst/>
          </a:prstGeom>
          <a:noFill/>
        </p:spPr>
        <p:txBody>
          <a:bodyPr wrap="square">
            <a:spAutoFit/>
          </a:bodyPr>
          <a:lstStyle/>
          <a:p>
            <a:pPr algn="r"/>
            <a:r>
              <a:rPr lang="en-GB" sz="3200" dirty="0"/>
              <a:t>Modelling and imitation is at the heart of apprentice style learning. </a:t>
            </a:r>
          </a:p>
          <a:p>
            <a:pPr algn="r"/>
            <a:endParaRPr lang="en-GB" sz="3200" dirty="0">
              <a:solidFill>
                <a:srgbClr val="5E94C2"/>
              </a:solidFill>
            </a:endParaRPr>
          </a:p>
          <a:p>
            <a:pPr algn="r"/>
            <a:r>
              <a:rPr lang="en-GB" sz="3200" dirty="0">
                <a:solidFill>
                  <a:srgbClr val="5E94C2"/>
                </a:solidFill>
              </a:rPr>
              <a:t>“So if I, your Lord and Teacher, have washed your feet, you also ought to wash one another’s feet. For I have set you an example, that you also should do as I have done to you.” </a:t>
            </a:r>
            <a:endParaRPr lang="en-GB" sz="2400" dirty="0">
              <a:solidFill>
                <a:srgbClr val="5E94C2"/>
              </a:solidFill>
            </a:endParaRPr>
          </a:p>
        </p:txBody>
      </p:sp>
      <p:pic>
        <p:nvPicPr>
          <p:cNvPr id="9" name="Picture 8">
            <a:extLst>
              <a:ext uri="{FF2B5EF4-FFF2-40B4-BE49-F238E27FC236}">
                <a16:creationId xmlns:a16="http://schemas.microsoft.com/office/drawing/2014/main" id="{2A3201A1-64CE-41D1-B3EA-F8080771DC3D}"/>
              </a:ext>
            </a:extLst>
          </p:cNvPr>
          <p:cNvPicPr>
            <a:picLocks noChangeAspect="1"/>
          </p:cNvPicPr>
          <p:nvPr/>
        </p:nvPicPr>
        <p:blipFill>
          <a:blip r:embed="rId4"/>
          <a:stretch>
            <a:fillRect/>
          </a:stretch>
        </p:blipFill>
        <p:spPr>
          <a:xfrm>
            <a:off x="874712" y="1686206"/>
            <a:ext cx="5593582" cy="44928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223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873240" y="1906563"/>
            <a:ext cx="4676062" cy="3477875"/>
          </a:xfrm>
          <a:prstGeom prst="rect">
            <a:avLst/>
          </a:prstGeom>
          <a:noFill/>
        </p:spPr>
        <p:txBody>
          <a:bodyPr wrap="square">
            <a:spAutoFit/>
          </a:bodyPr>
          <a:lstStyle/>
          <a:p>
            <a:pPr algn="r"/>
            <a:r>
              <a:rPr lang="en-GB" sz="4400" dirty="0">
                <a:solidFill>
                  <a:srgbClr val="5E94C2"/>
                </a:solidFill>
              </a:rPr>
              <a:t>“Tell me, I’ll forget.  Show me, I’ll remember.</a:t>
            </a:r>
          </a:p>
          <a:p>
            <a:pPr algn="r"/>
            <a:r>
              <a:rPr lang="en-GB" sz="4400" dirty="0">
                <a:solidFill>
                  <a:srgbClr val="5E94C2"/>
                </a:solidFill>
              </a:rPr>
              <a:t>  </a:t>
            </a:r>
            <a:r>
              <a:rPr lang="en-GB" sz="4400" dirty="0">
                <a:solidFill>
                  <a:srgbClr val="143F72"/>
                </a:solidFill>
              </a:rPr>
              <a:t>Involve me, I’ll understand.”</a:t>
            </a:r>
          </a:p>
        </p:txBody>
      </p:sp>
      <p:pic>
        <p:nvPicPr>
          <p:cNvPr id="9" name="Picture 8">
            <a:extLst>
              <a:ext uri="{FF2B5EF4-FFF2-40B4-BE49-F238E27FC236}">
                <a16:creationId xmlns:a16="http://schemas.microsoft.com/office/drawing/2014/main" id="{97BE3F1D-963E-4A3F-80FD-2634F2C90FFB}"/>
              </a:ext>
            </a:extLst>
          </p:cNvPr>
          <p:cNvPicPr>
            <a:picLocks noChangeAspect="1"/>
          </p:cNvPicPr>
          <p:nvPr/>
        </p:nvPicPr>
        <p:blipFill>
          <a:blip r:embed="rId4"/>
          <a:stretch>
            <a:fillRect/>
          </a:stretch>
        </p:blipFill>
        <p:spPr>
          <a:xfrm>
            <a:off x="642698" y="1906562"/>
            <a:ext cx="5888176" cy="3930357"/>
          </a:xfrm>
          <a:prstGeom prst="rect">
            <a:avLst/>
          </a:prstGeom>
        </p:spPr>
      </p:pic>
    </p:spTree>
    <p:extLst>
      <p:ext uri="{BB962C8B-B14F-4D97-AF65-F5344CB8AC3E}">
        <p14:creationId xmlns:p14="http://schemas.microsoft.com/office/powerpoint/2010/main" val="313469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2606442"/>
            <a:ext cx="11248374" cy="1015663"/>
          </a:xfrm>
          <a:prstGeom prst="rect">
            <a:avLst/>
          </a:prstGeom>
          <a:noFill/>
        </p:spPr>
        <p:txBody>
          <a:bodyPr wrap="square">
            <a:spAutoFit/>
          </a:bodyPr>
          <a:lstStyle/>
          <a:p>
            <a:pPr algn="ctr"/>
            <a:r>
              <a:rPr lang="en-GB" sz="6000" b="1" dirty="0">
                <a:solidFill>
                  <a:srgbClr val="002060"/>
                </a:solidFill>
              </a:rPr>
              <a:t>Can I really be a disciple?</a:t>
            </a:r>
          </a:p>
        </p:txBody>
      </p:sp>
    </p:spTree>
    <p:extLst>
      <p:ext uri="{BB962C8B-B14F-4D97-AF65-F5344CB8AC3E}">
        <p14:creationId xmlns:p14="http://schemas.microsoft.com/office/powerpoint/2010/main" val="196268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The Eighth Commandment and the Disciples">
            <a:extLst>
              <a:ext uri="{FF2B5EF4-FFF2-40B4-BE49-F238E27FC236}">
                <a16:creationId xmlns:a16="http://schemas.microsoft.com/office/drawing/2014/main" id="{049C6A73-5C8F-4127-BFF5-0217822DD8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16" r="3" b="17973"/>
          <a:stretch/>
        </p:blipFill>
        <p:spPr bwMode="auto">
          <a:xfrm>
            <a:off x="2087203" y="10"/>
            <a:ext cx="7556889"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Tree>
    <p:extLst>
      <p:ext uri="{BB962C8B-B14F-4D97-AF65-F5344CB8AC3E}">
        <p14:creationId xmlns:p14="http://schemas.microsoft.com/office/powerpoint/2010/main" val="208426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051189" y="2330789"/>
            <a:ext cx="5461348" cy="2308324"/>
          </a:xfrm>
          <a:prstGeom prst="rect">
            <a:avLst/>
          </a:prstGeom>
          <a:noFill/>
        </p:spPr>
        <p:txBody>
          <a:bodyPr wrap="square">
            <a:spAutoFit/>
          </a:bodyPr>
          <a:lstStyle/>
          <a:p>
            <a:pPr algn="r"/>
            <a:endParaRPr lang="en-GB" sz="3600" dirty="0">
              <a:solidFill>
                <a:srgbClr val="5E94C2"/>
              </a:solidFill>
              <a:ea typeface="Calibri" panose="020F0502020204030204" pitchFamily="34" charset="0"/>
              <a:cs typeface="Times New Roman" panose="02020603050405020304" pitchFamily="18" charset="0"/>
            </a:endParaRPr>
          </a:p>
          <a:p>
            <a:pPr algn="r"/>
            <a:r>
              <a:rPr lang="en-GB" sz="3600" dirty="0">
                <a:solidFill>
                  <a:srgbClr val="5E94C2"/>
                </a:solidFill>
                <a:ea typeface="Calibri" panose="020F0502020204030204" pitchFamily="34" charset="0"/>
                <a:cs typeface="Times New Roman" panose="02020603050405020304" pitchFamily="18" charset="0"/>
              </a:rPr>
              <a:t>The disciples Jesus chose came from the bottom of the social ladder.</a:t>
            </a:r>
          </a:p>
        </p:txBody>
      </p:sp>
      <p:pic>
        <p:nvPicPr>
          <p:cNvPr id="9" name="Picture 2" descr="Fishermen constantly had to spend time mending their nets. It was while Simon Peter, Andrew, James and John were mending their nets on the shore that Jesus found them and called them to be His disciples. – Slide 22">
            <a:extLst>
              <a:ext uri="{FF2B5EF4-FFF2-40B4-BE49-F238E27FC236}">
                <a16:creationId xmlns:a16="http://schemas.microsoft.com/office/drawing/2014/main" id="{E92DC1DC-4E1F-4E2F-8C20-C12A27FD2E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31" r="15326"/>
          <a:stretch/>
        </p:blipFill>
        <p:spPr bwMode="auto">
          <a:xfrm>
            <a:off x="679463" y="1705948"/>
            <a:ext cx="4988580" cy="4527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35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11" name="TextBox 10">
            <a:extLst>
              <a:ext uri="{FF2B5EF4-FFF2-40B4-BE49-F238E27FC236}">
                <a16:creationId xmlns:a16="http://schemas.microsoft.com/office/drawing/2014/main" id="{9E4AB54D-625F-40E0-9F39-15AA4DDB1E02}"/>
              </a:ext>
            </a:extLst>
          </p:cNvPr>
          <p:cNvSpPr txBox="1"/>
          <p:nvPr/>
        </p:nvSpPr>
        <p:spPr>
          <a:xfrm>
            <a:off x="527063" y="2090172"/>
            <a:ext cx="4654537" cy="3108543"/>
          </a:xfrm>
          <a:prstGeom prst="rect">
            <a:avLst/>
          </a:prstGeom>
          <a:noFill/>
        </p:spPr>
        <p:txBody>
          <a:bodyPr wrap="square">
            <a:spAutoFit/>
          </a:bodyPr>
          <a:lstStyle/>
          <a:p>
            <a:r>
              <a:rPr lang="en-GB" sz="2800" dirty="0">
                <a:solidFill>
                  <a:srgbClr val="5E94C2"/>
                </a:solidFill>
              </a:rPr>
              <a:t>God always starts where you are at – you never need to wait until you are “ready”.</a:t>
            </a:r>
          </a:p>
          <a:p>
            <a:r>
              <a:rPr lang="en-GB" sz="2800" dirty="0">
                <a:solidFill>
                  <a:srgbClr val="5E94C2"/>
                </a:solidFill>
              </a:rPr>
              <a:t>  </a:t>
            </a:r>
          </a:p>
          <a:p>
            <a:r>
              <a:rPr lang="en-GB" sz="2800" dirty="0"/>
              <a:t>They were called disciples from day one – learners as they followed.</a:t>
            </a:r>
          </a:p>
        </p:txBody>
      </p:sp>
      <p:pic>
        <p:nvPicPr>
          <p:cNvPr id="6" name="Picture 2" descr="Cardiff to Catalonia!: First steps!">
            <a:extLst>
              <a:ext uri="{FF2B5EF4-FFF2-40B4-BE49-F238E27FC236}">
                <a16:creationId xmlns:a16="http://schemas.microsoft.com/office/drawing/2014/main" id="{777BDDB1-3470-4D51-A675-5D109FFD40AB}"/>
              </a:ext>
            </a:extLst>
          </p:cNvPr>
          <p:cNvPicPr>
            <a:picLocks noChangeAspect="1" noChangeArrowheads="1"/>
          </p:cNvPicPr>
          <p:nvPr/>
        </p:nvPicPr>
        <p:blipFill rotWithShape="1">
          <a:blip r:embed="rId4">
            <a:alphaModFix amt="70000"/>
            <a:extLst>
              <a:ext uri="{28A0092B-C50C-407E-A947-70E740481C1C}">
                <a14:useLocalDpi xmlns:a14="http://schemas.microsoft.com/office/drawing/2010/main" val="0"/>
              </a:ext>
            </a:extLst>
          </a:blip>
          <a:srcRect l="13317" r="13406"/>
          <a:stretch/>
        </p:blipFill>
        <p:spPr bwMode="auto">
          <a:xfrm>
            <a:off x="5294675" y="-21300"/>
            <a:ext cx="7580371" cy="687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57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Philip and the Ethiopian eunuch: Early church welcomed queers in ...">
            <a:extLst>
              <a:ext uri="{FF2B5EF4-FFF2-40B4-BE49-F238E27FC236}">
                <a16:creationId xmlns:a16="http://schemas.microsoft.com/office/drawing/2014/main" id="{D1E166F7-879D-432B-ADF5-641FFC7F1C2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4769" r="-1" b="-1"/>
          <a:stretch/>
        </p:blipFill>
        <p:spPr bwMode="auto">
          <a:xfrm>
            <a:off x="4123180" y="-24078"/>
            <a:ext cx="808502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enny Dropped - IAG">
            <a:extLst>
              <a:ext uri="{FF2B5EF4-FFF2-40B4-BE49-F238E27FC236}">
                <a16:creationId xmlns:a16="http://schemas.microsoft.com/office/drawing/2014/main" id="{6943AD29-847A-452E-AE97-35E6925006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227" r="2" b="2"/>
          <a:stretch/>
        </p:blipFill>
        <p:spPr bwMode="auto">
          <a:xfrm>
            <a:off x="20" y="3474718"/>
            <a:ext cx="4015520" cy="3383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amily Faith Day - Saint Patrick Roman Catholic Church – Hubbard, Ohio">
            <a:extLst>
              <a:ext uri="{FF2B5EF4-FFF2-40B4-BE49-F238E27FC236}">
                <a16:creationId xmlns:a16="http://schemas.microsoft.com/office/drawing/2014/main" id="{19771BA5-CA1D-4042-A1CB-C187AD35E43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64" r="3" b="13270"/>
          <a:stretch/>
        </p:blipFill>
        <p:spPr bwMode="auto">
          <a:xfrm>
            <a:off x="-3272" y="1"/>
            <a:ext cx="4015540" cy="33823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574082" y="1906563"/>
            <a:ext cx="5975220" cy="1200329"/>
          </a:xfrm>
          <a:prstGeom prst="rect">
            <a:avLst/>
          </a:prstGeom>
          <a:noFill/>
        </p:spPr>
        <p:txBody>
          <a:bodyPr wrap="square">
            <a:spAutoFit/>
          </a:bodyPr>
          <a:lstStyle/>
          <a:p>
            <a:pPr algn="r"/>
            <a:r>
              <a:rPr lang="en-GB" sz="3600" dirty="0">
                <a:solidFill>
                  <a:schemeClr val="bg2"/>
                </a:solidFill>
              </a:rPr>
              <a:t>We come to God, and we grow, in different ways.  </a:t>
            </a:r>
          </a:p>
        </p:txBody>
      </p:sp>
      <p:sp>
        <p:nvSpPr>
          <p:cNvPr id="9" name="TextBox 8">
            <a:extLst>
              <a:ext uri="{FF2B5EF4-FFF2-40B4-BE49-F238E27FC236}">
                <a16:creationId xmlns:a16="http://schemas.microsoft.com/office/drawing/2014/main" id="{41646388-80C3-447D-9D99-E45F512F437C}"/>
              </a:ext>
            </a:extLst>
          </p:cNvPr>
          <p:cNvSpPr txBox="1"/>
          <p:nvPr/>
        </p:nvSpPr>
        <p:spPr>
          <a:xfrm>
            <a:off x="5574082" y="4513238"/>
            <a:ext cx="6093912" cy="1754326"/>
          </a:xfrm>
          <a:prstGeom prst="rect">
            <a:avLst/>
          </a:prstGeom>
          <a:noFill/>
        </p:spPr>
        <p:txBody>
          <a:bodyPr wrap="square">
            <a:spAutoFit/>
          </a:bodyPr>
          <a:lstStyle/>
          <a:p>
            <a:pPr algn="r"/>
            <a:r>
              <a:rPr lang="en-GB" sz="3600" dirty="0">
                <a:solidFill>
                  <a:schemeClr val="bg2"/>
                </a:solidFill>
              </a:rPr>
              <a:t>We go through different stages in life, and on our faith journey. </a:t>
            </a:r>
          </a:p>
        </p:txBody>
      </p:sp>
    </p:spTree>
    <p:extLst>
      <p:ext uri="{BB962C8B-B14F-4D97-AF65-F5344CB8AC3E}">
        <p14:creationId xmlns:p14="http://schemas.microsoft.com/office/powerpoint/2010/main" val="322052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11" name="TextBox 10">
            <a:extLst>
              <a:ext uri="{FF2B5EF4-FFF2-40B4-BE49-F238E27FC236}">
                <a16:creationId xmlns:a16="http://schemas.microsoft.com/office/drawing/2014/main" id="{9E4AB54D-625F-40E0-9F39-15AA4DDB1E02}"/>
              </a:ext>
            </a:extLst>
          </p:cNvPr>
          <p:cNvSpPr txBox="1"/>
          <p:nvPr/>
        </p:nvSpPr>
        <p:spPr>
          <a:xfrm>
            <a:off x="679463" y="2104609"/>
            <a:ext cx="4471657" cy="1569660"/>
          </a:xfrm>
          <a:prstGeom prst="rect">
            <a:avLst/>
          </a:prstGeom>
          <a:noFill/>
        </p:spPr>
        <p:txBody>
          <a:bodyPr wrap="square">
            <a:spAutoFit/>
          </a:bodyPr>
          <a:lstStyle/>
          <a:p>
            <a:r>
              <a:rPr lang="en-GB" sz="4800" b="1" dirty="0"/>
              <a:t>Miley Cyrus tattoos</a:t>
            </a:r>
            <a:endParaRPr lang="en-GB" sz="4800" dirty="0">
              <a:solidFill>
                <a:srgbClr val="5E94C2"/>
              </a:solidFill>
            </a:endParaRPr>
          </a:p>
        </p:txBody>
      </p:sp>
      <p:pic>
        <p:nvPicPr>
          <p:cNvPr id="6" name="Picture 5">
            <a:extLst>
              <a:ext uri="{FF2B5EF4-FFF2-40B4-BE49-F238E27FC236}">
                <a16:creationId xmlns:a16="http://schemas.microsoft.com/office/drawing/2014/main" id="{1FACF4C0-63E9-4684-B2A5-6DA35E58FCF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781027" y="1590992"/>
            <a:ext cx="5731510" cy="3676015"/>
          </a:xfrm>
          <a:prstGeom prst="rect">
            <a:avLst/>
          </a:prstGeom>
          <a:noFill/>
          <a:ln>
            <a:noFill/>
          </a:ln>
        </p:spPr>
      </p:pic>
    </p:spTree>
    <p:extLst>
      <p:ext uri="{BB962C8B-B14F-4D97-AF65-F5344CB8AC3E}">
        <p14:creationId xmlns:p14="http://schemas.microsoft.com/office/powerpoint/2010/main" val="368807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Nike Training Club App. Home Workouts &amp; More. Nike ID">
            <a:extLst>
              <a:ext uri="{FF2B5EF4-FFF2-40B4-BE49-F238E27FC236}">
                <a16:creationId xmlns:a16="http://schemas.microsoft.com/office/drawing/2014/main" id="{5DEE3BFE-6B42-4128-A309-18BF1FEE3F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48" b="6378"/>
          <a:stretch/>
        </p:blipFill>
        <p:spPr bwMode="auto">
          <a:xfrm>
            <a:off x="-31" y="0"/>
            <a:ext cx="12192031" cy="49150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333519" y="5646656"/>
            <a:ext cx="10053653" cy="584775"/>
          </a:xfrm>
          <a:prstGeom prst="rect">
            <a:avLst/>
          </a:prstGeom>
          <a:noFill/>
        </p:spPr>
        <p:txBody>
          <a:bodyPr wrap="square">
            <a:spAutoFit/>
          </a:bodyPr>
          <a:lstStyle/>
          <a:p>
            <a:r>
              <a:rPr lang="en-GB" sz="3200" b="1" dirty="0">
                <a:solidFill>
                  <a:srgbClr val="5E94C2"/>
                </a:solidFill>
              </a:rPr>
              <a:t>We change through training, not trying</a:t>
            </a:r>
          </a:p>
        </p:txBody>
      </p:sp>
    </p:spTree>
    <p:extLst>
      <p:ext uri="{BB962C8B-B14F-4D97-AF65-F5344CB8AC3E}">
        <p14:creationId xmlns:p14="http://schemas.microsoft.com/office/powerpoint/2010/main" val="400423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2606442"/>
            <a:ext cx="11248374" cy="1938992"/>
          </a:xfrm>
          <a:prstGeom prst="rect">
            <a:avLst/>
          </a:prstGeom>
          <a:noFill/>
        </p:spPr>
        <p:txBody>
          <a:bodyPr wrap="square">
            <a:spAutoFit/>
          </a:bodyPr>
          <a:lstStyle/>
          <a:p>
            <a:pPr algn="ctr"/>
            <a:r>
              <a:rPr lang="en-GB" sz="6000" b="1" dirty="0">
                <a:solidFill>
                  <a:srgbClr val="002060"/>
                </a:solidFill>
              </a:rPr>
              <a:t>Can we really disciple each other?</a:t>
            </a:r>
          </a:p>
        </p:txBody>
      </p:sp>
    </p:spTree>
    <p:extLst>
      <p:ext uri="{BB962C8B-B14F-4D97-AF65-F5344CB8AC3E}">
        <p14:creationId xmlns:p14="http://schemas.microsoft.com/office/powerpoint/2010/main" val="324489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Brickwork Tips — C2 Design &amp; Build">
            <a:extLst>
              <a:ext uri="{FF2B5EF4-FFF2-40B4-BE49-F238E27FC236}">
                <a16:creationId xmlns:a16="http://schemas.microsoft.com/office/drawing/2014/main" id="{31C55CBD-EFEC-42D6-BAFF-F58825B629B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4549" b="11181"/>
          <a:stretch/>
        </p:blipFill>
        <p:spPr bwMode="auto">
          <a:xfrm>
            <a:off x="20" y="975"/>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451590" y="2514582"/>
            <a:ext cx="6097712" cy="4401205"/>
          </a:xfrm>
          <a:prstGeom prst="rect">
            <a:avLst/>
          </a:prstGeom>
          <a:noFill/>
        </p:spPr>
        <p:txBody>
          <a:bodyPr wrap="square">
            <a:spAutoFit/>
          </a:bodyPr>
          <a:lstStyle/>
          <a:p>
            <a:pPr algn="r"/>
            <a:r>
              <a:rPr lang="en-GB" sz="4000" b="1" dirty="0">
                <a:solidFill>
                  <a:schemeClr val="bg2"/>
                </a:solidFill>
              </a:rPr>
              <a:t>Conversion and true faith are works of the Holy Spirit. But it is also true that we can, by our responses, help or hinder another’s journey.”</a:t>
            </a:r>
          </a:p>
          <a:p>
            <a:pPr algn="r"/>
            <a:r>
              <a:rPr lang="en-GB" sz="4000" b="1" dirty="0">
                <a:solidFill>
                  <a:schemeClr val="bg2"/>
                </a:solidFill>
              </a:rPr>
              <a:t> </a:t>
            </a:r>
          </a:p>
        </p:txBody>
      </p:sp>
    </p:spTree>
    <p:extLst>
      <p:ext uri="{BB962C8B-B14F-4D97-AF65-F5344CB8AC3E}">
        <p14:creationId xmlns:p14="http://schemas.microsoft.com/office/powerpoint/2010/main" val="201095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itate in Spanish | English-Spanish translator | Nglish by Britannica">
            <a:extLst>
              <a:ext uri="{FF2B5EF4-FFF2-40B4-BE49-F238E27FC236}">
                <a16:creationId xmlns:a16="http://schemas.microsoft.com/office/drawing/2014/main" id="{99AE395F-DE00-4438-A9A0-DDC3B4B6FD3A}"/>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l="6603" r="16553" b="-1"/>
          <a:stretch/>
        </p:blipFill>
        <p:spPr bwMode="auto">
          <a:xfrm>
            <a:off x="16" y="10"/>
            <a:ext cx="7556889"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8" name="TextBox 7">
            <a:extLst>
              <a:ext uri="{FF2B5EF4-FFF2-40B4-BE49-F238E27FC236}">
                <a16:creationId xmlns:a16="http://schemas.microsoft.com/office/drawing/2014/main" id="{6050C9EB-5305-47B5-8F60-406FD3CA24B8}"/>
              </a:ext>
            </a:extLst>
          </p:cNvPr>
          <p:cNvSpPr txBox="1"/>
          <p:nvPr/>
        </p:nvSpPr>
        <p:spPr>
          <a:xfrm>
            <a:off x="8031480" y="1158816"/>
            <a:ext cx="3689098" cy="4832092"/>
          </a:xfrm>
          <a:prstGeom prst="rect">
            <a:avLst/>
          </a:prstGeom>
          <a:noFill/>
        </p:spPr>
        <p:txBody>
          <a:bodyPr wrap="square">
            <a:spAutoFit/>
          </a:bodyPr>
          <a:lstStyle/>
          <a:p>
            <a:pPr lvl="0" algn="r">
              <a:defRPr/>
            </a:pPr>
            <a:r>
              <a:rPr lang="en-GB" sz="2800" b="1" dirty="0"/>
              <a:t>We are modelling something!</a:t>
            </a:r>
          </a:p>
          <a:p>
            <a:pPr lvl="0" algn="r">
              <a:defRPr/>
            </a:pPr>
            <a:endParaRPr lang="en-GB" sz="2800" b="1" dirty="0"/>
          </a:p>
          <a:p>
            <a:pPr lvl="0" algn="r">
              <a:defRPr/>
            </a:pPr>
            <a:r>
              <a:rPr lang="en-GB" sz="2800" b="1" dirty="0"/>
              <a:t>“Be imitators of me, as I am of Christ.” </a:t>
            </a:r>
          </a:p>
          <a:p>
            <a:pPr lvl="0" algn="r">
              <a:defRPr/>
            </a:pPr>
            <a:r>
              <a:rPr lang="en-GB" sz="2800" b="1" dirty="0"/>
              <a:t>1 Corinthians  11:1  </a:t>
            </a:r>
          </a:p>
          <a:p>
            <a:pPr lvl="0" algn="r">
              <a:defRPr/>
            </a:pPr>
            <a:endParaRPr lang="en-GB" sz="2800" b="1" dirty="0"/>
          </a:p>
          <a:p>
            <a:pPr lvl="0" algn="r">
              <a:defRPr/>
            </a:pPr>
            <a:r>
              <a:rPr lang="en-GB" sz="2800" b="1" dirty="0">
                <a:solidFill>
                  <a:srgbClr val="5E94C2"/>
                </a:solidFill>
              </a:rPr>
              <a:t>People don’t need a perfect example of Jesus - they just need a living example. </a:t>
            </a:r>
            <a:endParaRPr lang="en-GB" sz="2800" dirty="0">
              <a:solidFill>
                <a:srgbClr val="5E94C2"/>
              </a:solidFill>
            </a:endParaRPr>
          </a:p>
        </p:txBody>
      </p:sp>
    </p:spTree>
    <p:extLst>
      <p:ext uri="{BB962C8B-B14F-4D97-AF65-F5344CB8AC3E}">
        <p14:creationId xmlns:p14="http://schemas.microsoft.com/office/powerpoint/2010/main" val="160913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fade">
                                      <p:cBhvr>
                                        <p:cTn id="1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503034" y="1906563"/>
            <a:ext cx="5046267" cy="1200329"/>
          </a:xfrm>
          <a:prstGeom prst="rect">
            <a:avLst/>
          </a:prstGeom>
          <a:noFill/>
        </p:spPr>
        <p:txBody>
          <a:bodyPr wrap="square">
            <a:spAutoFit/>
          </a:bodyPr>
          <a:lstStyle/>
          <a:p>
            <a:pPr algn="r"/>
            <a:r>
              <a:rPr lang="en-GB" sz="3600" dirty="0">
                <a:solidFill>
                  <a:srgbClr val="073A54"/>
                </a:solidFill>
                <a:latin typeface="Lato" panose="020F0502020204030203" pitchFamily="34" charset="0"/>
              </a:rPr>
              <a:t>Qui-</a:t>
            </a:r>
            <a:r>
              <a:rPr lang="en-GB" sz="3600" dirty="0" err="1">
                <a:solidFill>
                  <a:srgbClr val="073A54"/>
                </a:solidFill>
                <a:latin typeface="Lato" panose="020F0502020204030203" pitchFamily="34" charset="0"/>
              </a:rPr>
              <a:t>gon</a:t>
            </a:r>
            <a:r>
              <a:rPr lang="en-GB" sz="3600" dirty="0">
                <a:solidFill>
                  <a:srgbClr val="073A54"/>
                </a:solidFill>
                <a:latin typeface="Lato" panose="020F0502020204030203" pitchFamily="34" charset="0"/>
              </a:rPr>
              <a:t> Jinn And Obi-wan Kenobi</a:t>
            </a:r>
            <a:endParaRPr lang="en-GB" sz="3600" dirty="0"/>
          </a:p>
        </p:txBody>
      </p:sp>
      <p:sp>
        <p:nvSpPr>
          <p:cNvPr id="9" name="TextBox 8">
            <a:extLst>
              <a:ext uri="{FF2B5EF4-FFF2-40B4-BE49-F238E27FC236}">
                <a16:creationId xmlns:a16="http://schemas.microsoft.com/office/drawing/2014/main" id="{41646388-80C3-447D-9D99-E45F512F437C}"/>
              </a:ext>
            </a:extLst>
          </p:cNvPr>
          <p:cNvSpPr txBox="1"/>
          <p:nvPr/>
        </p:nvSpPr>
        <p:spPr>
          <a:xfrm>
            <a:off x="6622585" y="3429000"/>
            <a:ext cx="4926716" cy="466666"/>
          </a:xfrm>
          <a:prstGeom prst="rect">
            <a:avLst/>
          </a:prstGeom>
          <a:noFill/>
        </p:spPr>
        <p:txBody>
          <a:bodyPr wrap="square">
            <a:spAutoFit/>
          </a:bodyPr>
          <a:lstStyle/>
          <a:p>
            <a:pPr lvl="0" algn="r">
              <a:lnSpc>
                <a:spcPct val="107000"/>
              </a:lnSpc>
            </a:pPr>
            <a:r>
              <a:rPr lang="en-GB" sz="2400" dirty="0">
                <a:solidFill>
                  <a:srgbClr val="5E94C2"/>
                </a:solidFill>
                <a:latin typeface="Lato" panose="020F0502020204030203" pitchFamily="34" charset="0"/>
                <a:ea typeface="Calibri" panose="020F0502020204030204" pitchFamily="34" charset="0"/>
                <a:cs typeface="Times New Roman" panose="02020603050405020304" pitchFamily="18" charset="0"/>
              </a:rPr>
              <a:t>Star Wars, Phantom Menace.</a:t>
            </a:r>
            <a:endParaRPr lang="en-GB" sz="2400" dirty="0">
              <a:solidFill>
                <a:srgbClr val="5E94C2"/>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descr="HD wallpaper: Star Wars, costumes, Ewan McGregor, Liam Neeson, Obi ...">
            <a:extLst>
              <a:ext uri="{FF2B5EF4-FFF2-40B4-BE49-F238E27FC236}">
                <a16:creationId xmlns:a16="http://schemas.microsoft.com/office/drawing/2014/main" id="{597687B1-5707-4D96-A02E-34E17487DBA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42699" y="2002469"/>
            <a:ext cx="5731510" cy="3584575"/>
          </a:xfrm>
          <a:prstGeom prst="rect">
            <a:avLst/>
          </a:prstGeom>
          <a:noFill/>
          <a:ln>
            <a:noFill/>
          </a:ln>
        </p:spPr>
      </p:pic>
    </p:spTree>
    <p:extLst>
      <p:ext uri="{BB962C8B-B14F-4D97-AF65-F5344CB8AC3E}">
        <p14:creationId xmlns:p14="http://schemas.microsoft.com/office/powerpoint/2010/main" val="19111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333519" y="3078540"/>
            <a:ext cx="4238481" cy="1569660"/>
          </a:xfrm>
          <a:prstGeom prst="rect">
            <a:avLst/>
          </a:prstGeom>
          <a:noFill/>
        </p:spPr>
        <p:txBody>
          <a:bodyPr wrap="square">
            <a:spAutoFit/>
          </a:bodyPr>
          <a:lstStyle/>
          <a:p>
            <a:r>
              <a:rPr lang="en-GB" sz="3200" b="1" dirty="0">
                <a:solidFill>
                  <a:srgbClr val="5E94C2"/>
                </a:solidFill>
              </a:rPr>
              <a:t>An old idea</a:t>
            </a:r>
          </a:p>
          <a:p>
            <a:endParaRPr lang="en-GB" sz="3200" b="1" dirty="0">
              <a:solidFill>
                <a:srgbClr val="5E94C2"/>
              </a:solidFill>
            </a:endParaRPr>
          </a:p>
          <a:p>
            <a:r>
              <a:rPr lang="en-GB" sz="3200" b="1" dirty="0">
                <a:solidFill>
                  <a:srgbClr val="143F72"/>
                </a:solidFill>
              </a:rPr>
              <a:t>“Come and follow me.”</a:t>
            </a:r>
          </a:p>
        </p:txBody>
      </p:sp>
      <p:pic>
        <p:nvPicPr>
          <p:cNvPr id="9" name="Picture 4" descr="Why Socrates is philosophy's biggest mystery - Big Think">
            <a:extLst>
              <a:ext uri="{FF2B5EF4-FFF2-40B4-BE49-F238E27FC236}">
                <a16:creationId xmlns:a16="http://schemas.microsoft.com/office/drawing/2014/main" id="{56076919-E649-493D-90A8-8FEBE35A8BFA}"/>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b="881"/>
          <a:stretch/>
        </p:blipFill>
        <p:spPr bwMode="auto">
          <a:xfrm>
            <a:off x="4781086" y="1905000"/>
            <a:ext cx="6963092" cy="3916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35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descr="Jesus - What Kind of Rabbi - Aleteia">
            <a:extLst>
              <a:ext uri="{FF2B5EF4-FFF2-40B4-BE49-F238E27FC236}">
                <a16:creationId xmlns:a16="http://schemas.microsoft.com/office/drawing/2014/main" id="{88104D0B-75C7-456D-9758-AEB3B6CA20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819" b="13553"/>
          <a:stretch/>
        </p:blipFill>
        <p:spPr bwMode="auto">
          <a:xfrm>
            <a:off x="-32" y="10"/>
            <a:ext cx="12192031" cy="49150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275926" y="5106162"/>
            <a:ext cx="5046666" cy="1323439"/>
          </a:xfrm>
          <a:prstGeom prst="rect">
            <a:avLst/>
          </a:prstGeom>
          <a:noFill/>
        </p:spPr>
        <p:txBody>
          <a:bodyPr wrap="square">
            <a:spAutoFit/>
          </a:bodyPr>
          <a:lstStyle/>
          <a:p>
            <a:pPr lvl="0">
              <a:defRPr/>
            </a:pPr>
            <a:r>
              <a:rPr lang="en-GB" sz="4000" b="1" dirty="0"/>
              <a:t>Jesus the Rabbi</a:t>
            </a:r>
          </a:p>
          <a:p>
            <a:pPr lvl="0">
              <a:defRPr/>
            </a:pPr>
            <a:endParaRPr lang="en-GB" sz="4000" b="1" dirty="0"/>
          </a:p>
        </p:txBody>
      </p:sp>
      <p:sp>
        <p:nvSpPr>
          <p:cNvPr id="2" name="Rectangle 1">
            <a:extLst>
              <a:ext uri="{FF2B5EF4-FFF2-40B4-BE49-F238E27FC236}">
                <a16:creationId xmlns:a16="http://schemas.microsoft.com/office/drawing/2014/main" id="{8B7B48F9-0583-F345-9BAF-B037C97B1B3B}"/>
              </a:ext>
            </a:extLst>
          </p:cNvPr>
          <p:cNvSpPr/>
          <p:nvPr/>
        </p:nvSpPr>
        <p:spPr>
          <a:xfrm>
            <a:off x="275926" y="5767881"/>
            <a:ext cx="6856394" cy="646331"/>
          </a:xfrm>
          <a:prstGeom prst="rect">
            <a:avLst/>
          </a:prstGeom>
        </p:spPr>
        <p:txBody>
          <a:bodyPr wrap="square">
            <a:spAutoFit/>
          </a:bodyPr>
          <a:lstStyle/>
          <a:p>
            <a:pPr lvl="0">
              <a:defRPr/>
            </a:pPr>
            <a:r>
              <a:rPr lang="en-GB" sz="3600" b="1" dirty="0">
                <a:solidFill>
                  <a:srgbClr val="5E94C2"/>
                </a:solidFill>
              </a:rPr>
              <a:t>Disciple used 268 times.</a:t>
            </a:r>
          </a:p>
        </p:txBody>
      </p:sp>
    </p:spTree>
    <p:extLst>
      <p:ext uri="{BB962C8B-B14F-4D97-AF65-F5344CB8AC3E}">
        <p14:creationId xmlns:p14="http://schemas.microsoft.com/office/powerpoint/2010/main" val="263607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240075" y="2742313"/>
            <a:ext cx="6097712" cy="2308324"/>
          </a:xfrm>
          <a:prstGeom prst="rect">
            <a:avLst/>
          </a:prstGeom>
          <a:noFill/>
        </p:spPr>
        <p:txBody>
          <a:bodyPr wrap="square">
            <a:spAutoFit/>
          </a:bodyPr>
          <a:lstStyle/>
          <a:p>
            <a:r>
              <a:rPr lang="en-GB" sz="4000" b="1" dirty="0"/>
              <a:t>First call: Follow me. </a:t>
            </a:r>
          </a:p>
          <a:p>
            <a:endParaRPr lang="en-GB" sz="4000" b="1" dirty="0"/>
          </a:p>
          <a:p>
            <a:r>
              <a:rPr lang="en-GB" sz="3200" dirty="0">
                <a:solidFill>
                  <a:srgbClr val="5E94C2"/>
                </a:solidFill>
              </a:rPr>
              <a:t>“I will send you out to fish for people.”</a:t>
            </a:r>
          </a:p>
        </p:txBody>
      </p:sp>
      <p:pic>
        <p:nvPicPr>
          <p:cNvPr id="9" name="Picture 2" descr="Fishermen constantly had to spend time mending their nets. It was while Simon Peter, Andrew, James and John were mending their nets on the shore that Jesus found them and called them to be His disciples. – Slide 22">
            <a:extLst>
              <a:ext uri="{FF2B5EF4-FFF2-40B4-BE49-F238E27FC236}">
                <a16:creationId xmlns:a16="http://schemas.microsoft.com/office/drawing/2014/main" id="{E5BDB2BC-EBAA-43DA-A231-2C5FBD3BA7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852" y="1468472"/>
            <a:ext cx="5228073" cy="3921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42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8" name="TextBox 7">
            <a:extLst>
              <a:ext uri="{FF2B5EF4-FFF2-40B4-BE49-F238E27FC236}">
                <a16:creationId xmlns:a16="http://schemas.microsoft.com/office/drawing/2014/main" id="{6050C9EB-5305-47B5-8F60-406FD3CA24B8}"/>
              </a:ext>
            </a:extLst>
          </p:cNvPr>
          <p:cNvSpPr txBox="1"/>
          <p:nvPr/>
        </p:nvSpPr>
        <p:spPr>
          <a:xfrm>
            <a:off x="5794306" y="2880936"/>
            <a:ext cx="6093912" cy="2800767"/>
          </a:xfrm>
          <a:prstGeom prst="rect">
            <a:avLst/>
          </a:prstGeom>
          <a:noFill/>
        </p:spPr>
        <p:txBody>
          <a:bodyPr wrap="square">
            <a:spAutoFit/>
          </a:bodyPr>
          <a:lstStyle/>
          <a:p>
            <a:pPr lvl="0" algn="r">
              <a:defRPr/>
            </a:pPr>
            <a:r>
              <a:rPr lang="en-GB" sz="4400" b="1" dirty="0"/>
              <a:t>Last call:</a:t>
            </a:r>
          </a:p>
          <a:p>
            <a:pPr lvl="0" algn="r">
              <a:defRPr/>
            </a:pPr>
            <a:endParaRPr lang="en-GB" sz="4400" b="1" dirty="0">
              <a:solidFill>
                <a:srgbClr val="5E94C2"/>
              </a:solidFill>
            </a:endParaRPr>
          </a:p>
          <a:p>
            <a:pPr lvl="0" algn="r">
              <a:defRPr/>
            </a:pPr>
            <a:r>
              <a:rPr lang="en-GB" sz="4400" b="1" dirty="0">
                <a:solidFill>
                  <a:srgbClr val="5E94C2"/>
                </a:solidFill>
              </a:rPr>
              <a:t>“Go and make disciples.”</a:t>
            </a:r>
            <a:endParaRPr lang="en-GB" sz="4400" dirty="0">
              <a:solidFill>
                <a:srgbClr val="5E94C2"/>
              </a:solidFill>
            </a:endParaRPr>
          </a:p>
        </p:txBody>
      </p:sp>
      <p:pic>
        <p:nvPicPr>
          <p:cNvPr id="6" name="Picture 2" descr="Bible study: To the ends of the earth">
            <a:extLst>
              <a:ext uri="{FF2B5EF4-FFF2-40B4-BE49-F238E27FC236}">
                <a16:creationId xmlns:a16="http://schemas.microsoft.com/office/drawing/2014/main" id="{5200EAEA-B99E-405E-AB03-4F0F2A67BC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 y="2141864"/>
            <a:ext cx="5819775" cy="355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71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thways WofD Theme">
  <a:themeElements>
    <a:clrScheme name="Pathways Color Pallette">
      <a:dk1>
        <a:srgbClr val="143F72"/>
      </a:dk1>
      <a:lt1>
        <a:srgbClr val="143F72"/>
      </a:lt1>
      <a:dk2>
        <a:srgbClr val="000000"/>
      </a:dk2>
      <a:lt2>
        <a:srgbClr val="FFFFFF"/>
      </a:lt2>
      <a:accent1>
        <a:srgbClr val="969ACC"/>
      </a:accent1>
      <a:accent2>
        <a:srgbClr val="69A1D7"/>
      </a:accent2>
      <a:accent3>
        <a:srgbClr val="143F72"/>
      </a:accent3>
      <a:accent4>
        <a:srgbClr val="96C353"/>
      </a:accent4>
      <a:accent5>
        <a:srgbClr val="FAB930"/>
      </a:accent5>
      <a:accent6>
        <a:srgbClr val="E24B8A"/>
      </a:accent6>
      <a:hlink>
        <a:srgbClr val="000000"/>
      </a:hlink>
      <a:folHlink>
        <a:srgbClr val="954F72"/>
      </a:folHlink>
    </a:clrScheme>
    <a:fontScheme name="Pathways Fonts">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thways WofD Theme" id="{B72DFA9A-61D7-4D0B-87E4-41E3F95AEFBA}" vid="{5C28F728-4D23-4CDC-90EA-461FD2DA0AEE}"/>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2919</TotalTime>
  <Words>4083</Words>
  <Application>Microsoft Office PowerPoint</Application>
  <PresentationFormat>Widescreen</PresentationFormat>
  <Paragraphs>269</Paragraphs>
  <Slides>43</Slides>
  <Notes>43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43</vt:i4>
      </vt:variant>
    </vt:vector>
  </HeadingPairs>
  <TitlesOfParts>
    <vt:vector size="50" baseType="lpstr">
      <vt:lpstr>Arial</vt:lpstr>
      <vt:lpstr>Calibri</vt:lpstr>
      <vt:lpstr>Lato</vt:lpstr>
      <vt:lpstr>Lato Black</vt:lpstr>
      <vt:lpstr>Custom Design</vt:lpstr>
      <vt:lpstr>Pathways WofD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Mandy Frearson</dc:creator>
  <cp:lastModifiedBy>Guy Donegan-Cross</cp:lastModifiedBy>
  <cp:revision>125</cp:revision>
  <dcterms:created xsi:type="dcterms:W3CDTF">2020-06-24T10:38:54Z</dcterms:created>
  <dcterms:modified xsi:type="dcterms:W3CDTF">2022-03-09T10:33:21Z</dcterms:modified>
</cp:coreProperties>
</file>