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15"/>
  </p:notesMasterIdLst>
  <p:sldIdLst>
    <p:sldId id="273" r:id="rId4"/>
    <p:sldId id="289" r:id="rId5"/>
    <p:sldId id="286" r:id="rId6"/>
    <p:sldId id="272" r:id="rId7"/>
    <p:sldId id="278" r:id="rId8"/>
    <p:sldId id="290" r:id="rId9"/>
    <p:sldId id="291" r:id="rId10"/>
    <p:sldId id="281" r:id="rId11"/>
    <p:sldId id="276" r:id="rId12"/>
    <p:sldId id="285" r:id="rId13"/>
    <p:sldId id="29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930"/>
    <a:srgbClr val="143F72"/>
    <a:srgbClr val="969ACC"/>
    <a:srgbClr val="100B7A"/>
    <a:srgbClr val="E24B8A"/>
    <a:srgbClr val="96C353"/>
    <a:srgbClr val="9669A9"/>
    <a:srgbClr val="FFFFFF"/>
    <a:srgbClr val="5E9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328" autoAdjust="0"/>
  </p:normalViewPr>
  <p:slideViewPr>
    <p:cSldViewPr snapToGrid="0" snapToObjects="1">
      <p:cViewPr varScale="1">
        <p:scale>
          <a:sx n="51" d="100"/>
          <a:sy n="51" d="100"/>
        </p:scale>
        <p:origin x="1232" y="52"/>
      </p:cViewPr>
      <p:guideLst/>
    </p:cSldViewPr>
  </p:slideViewPr>
  <p:notesTextViewPr>
    <p:cViewPr>
      <p:scale>
        <a:sx n="1" d="1"/>
        <a:sy n="1" d="1"/>
      </p:scale>
      <p:origin x="0" y="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14/03/2022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118487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4272631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43054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89475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329269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224782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149396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45150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2419064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99251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3/14/2022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3/14/2022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3/14/2022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3/14/2022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3785652"/>
          </a:xfrm>
          <a:prstGeom prst="rect">
            <a:avLst/>
          </a:prstGeom>
          <a:noFill/>
        </p:spPr>
        <p:txBody>
          <a:bodyPr wrap="square">
            <a:spAutoFit/>
          </a:bodyPr>
          <a:lstStyle/>
          <a:p>
            <a:r>
              <a:rPr lang="en-GB" sz="2400" dirty="0">
                <a:solidFill>
                  <a:srgbClr val="FAB930"/>
                </a:solidFill>
              </a:rPr>
              <a:t>I bind unto myself today</a:t>
            </a:r>
          </a:p>
          <a:p>
            <a:r>
              <a:rPr lang="en-GB" sz="2400" b="1" dirty="0">
                <a:solidFill>
                  <a:srgbClr val="FAB930"/>
                </a:solidFill>
              </a:rPr>
              <a:t>The strong Name of the Trinity,</a:t>
            </a:r>
          </a:p>
          <a:p>
            <a:r>
              <a:rPr lang="en-GB" sz="2400" dirty="0">
                <a:solidFill>
                  <a:srgbClr val="FAB930"/>
                </a:solidFill>
              </a:rPr>
              <a:t>By invocation of the same,</a:t>
            </a:r>
          </a:p>
          <a:p>
            <a:r>
              <a:rPr lang="en-GB" sz="2400" b="1" dirty="0">
                <a:solidFill>
                  <a:srgbClr val="FAB930"/>
                </a:solidFill>
              </a:rPr>
              <a:t>The Three in One and One in Three</a:t>
            </a:r>
            <a:r>
              <a:rPr lang="en-GB" sz="2400" dirty="0">
                <a:solidFill>
                  <a:srgbClr val="FAB930"/>
                </a:solidFill>
              </a:rPr>
              <a:t>.</a:t>
            </a:r>
          </a:p>
          <a:p>
            <a:r>
              <a:rPr lang="en-GB" sz="2400" dirty="0">
                <a:solidFill>
                  <a:srgbClr val="FAB930"/>
                </a:solidFill>
              </a:rPr>
              <a:t>I bind this day to me for ever.</a:t>
            </a:r>
          </a:p>
          <a:p>
            <a:r>
              <a:rPr lang="en-GB" sz="2400" b="1" dirty="0">
                <a:solidFill>
                  <a:srgbClr val="FAB930"/>
                </a:solidFill>
              </a:rPr>
              <a:t>By power of faith, Christ's incarnation;</a:t>
            </a:r>
          </a:p>
          <a:p>
            <a:r>
              <a:rPr lang="en-GB" sz="2400" dirty="0">
                <a:solidFill>
                  <a:srgbClr val="FAB930"/>
                </a:solidFill>
              </a:rPr>
              <a:t>His baptism in the Jordan river;</a:t>
            </a:r>
          </a:p>
          <a:p>
            <a:r>
              <a:rPr lang="en-GB" sz="2400" b="1" dirty="0">
                <a:solidFill>
                  <a:srgbClr val="FAB930"/>
                </a:solidFill>
              </a:rPr>
              <a:t>His death on Cross for my salvation;</a:t>
            </a:r>
          </a:p>
          <a:p>
            <a:r>
              <a:rPr lang="en-GB" sz="2400" dirty="0">
                <a:solidFill>
                  <a:srgbClr val="FAB930"/>
                </a:solidFill>
              </a:rPr>
              <a:t>His bursting from the </a:t>
            </a:r>
            <a:r>
              <a:rPr lang="en-GB" sz="2400" dirty="0" err="1">
                <a:solidFill>
                  <a:srgbClr val="FAB930"/>
                </a:solidFill>
              </a:rPr>
              <a:t>spicèd</a:t>
            </a:r>
            <a:r>
              <a:rPr lang="en-GB" sz="2400" dirty="0">
                <a:solidFill>
                  <a:srgbClr val="FAB930"/>
                </a:solidFill>
              </a:rPr>
              <a:t> tomb;</a:t>
            </a:r>
          </a:p>
          <a:p>
            <a:r>
              <a:rPr lang="en-GB" sz="2400" b="1" dirty="0">
                <a:solidFill>
                  <a:srgbClr val="FAB930"/>
                </a:solidFill>
              </a:rPr>
              <a:t>His riding up the heavenly way;</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397816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28736" y="2408276"/>
            <a:ext cx="6360163" cy="3785652"/>
          </a:xfrm>
          <a:prstGeom prst="rect">
            <a:avLst/>
          </a:prstGeom>
          <a:noFill/>
        </p:spPr>
        <p:txBody>
          <a:bodyPr wrap="square">
            <a:spAutoFit/>
          </a:bodyPr>
          <a:lstStyle/>
          <a:p>
            <a:r>
              <a:rPr lang="en-GB" sz="2400" dirty="0">
                <a:solidFill>
                  <a:srgbClr val="FAB930"/>
                </a:solidFill>
              </a:rPr>
              <a:t>Christ be with me, Christ within me,</a:t>
            </a:r>
          </a:p>
          <a:p>
            <a:r>
              <a:rPr lang="en-GB" sz="2400" b="1" dirty="0">
                <a:solidFill>
                  <a:srgbClr val="FAB930"/>
                </a:solidFill>
              </a:rPr>
              <a:t>Christ behind me, Christ before me,</a:t>
            </a:r>
          </a:p>
          <a:p>
            <a:r>
              <a:rPr lang="en-GB" sz="2400" dirty="0">
                <a:solidFill>
                  <a:srgbClr val="FAB930"/>
                </a:solidFill>
              </a:rPr>
              <a:t>Christ beside me, Christ to win me,</a:t>
            </a:r>
          </a:p>
          <a:p>
            <a:r>
              <a:rPr lang="en-GB" sz="2400" b="1" dirty="0">
                <a:solidFill>
                  <a:srgbClr val="FAB930"/>
                </a:solidFill>
              </a:rPr>
              <a:t>Christ to comfort and restore me.</a:t>
            </a:r>
          </a:p>
          <a:p>
            <a:r>
              <a:rPr lang="en-GB" sz="2400" dirty="0">
                <a:solidFill>
                  <a:srgbClr val="FAB930"/>
                </a:solidFill>
              </a:rPr>
              <a:t>Christ beneath me, Christ above me,</a:t>
            </a:r>
          </a:p>
          <a:p>
            <a:r>
              <a:rPr lang="en-GB" sz="2400" b="1" dirty="0">
                <a:solidFill>
                  <a:srgbClr val="FAB930"/>
                </a:solidFill>
              </a:rPr>
              <a:t>Christ in quiet, Christ in danger,</a:t>
            </a:r>
          </a:p>
          <a:p>
            <a:r>
              <a:rPr lang="en-GB" sz="2400" dirty="0">
                <a:solidFill>
                  <a:srgbClr val="FAB930"/>
                </a:solidFill>
              </a:rPr>
              <a:t>Christ in hearts of all that love me,</a:t>
            </a:r>
          </a:p>
          <a:p>
            <a:r>
              <a:rPr lang="en-GB" sz="2400" b="1" dirty="0">
                <a:solidFill>
                  <a:srgbClr val="FAB930"/>
                </a:solidFill>
              </a:rPr>
              <a:t>Christ in mouth of friend and stranger.</a:t>
            </a:r>
          </a:p>
          <a:p>
            <a:endParaRPr lang="en-GB" sz="2400" dirty="0">
              <a:solidFill>
                <a:srgbClr val="FAB930"/>
              </a:solidFill>
            </a:endParaRPr>
          </a:p>
          <a:p>
            <a:r>
              <a:rPr lang="en-GB" sz="2400" dirty="0">
                <a:solidFill>
                  <a:srgbClr val="FAB930"/>
                </a:solidFill>
              </a:rPr>
              <a:t>.</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4430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28736" y="2408276"/>
            <a:ext cx="6360163" cy="3046988"/>
          </a:xfrm>
          <a:prstGeom prst="rect">
            <a:avLst/>
          </a:prstGeom>
          <a:noFill/>
        </p:spPr>
        <p:txBody>
          <a:bodyPr wrap="square">
            <a:spAutoFit/>
          </a:bodyPr>
          <a:lstStyle/>
          <a:p>
            <a:r>
              <a:rPr lang="en-GB" sz="2400" dirty="0">
                <a:solidFill>
                  <a:srgbClr val="FAB930"/>
                </a:solidFill>
              </a:rPr>
              <a:t>I bind unto myself the Name,</a:t>
            </a:r>
          </a:p>
          <a:p>
            <a:r>
              <a:rPr lang="en-GB" sz="2400" b="1" dirty="0">
                <a:solidFill>
                  <a:srgbClr val="FAB930"/>
                </a:solidFill>
              </a:rPr>
              <a:t>The strong Name of the Trinity;</a:t>
            </a:r>
          </a:p>
          <a:p>
            <a:r>
              <a:rPr lang="en-GB" sz="2400" dirty="0">
                <a:solidFill>
                  <a:srgbClr val="FAB930"/>
                </a:solidFill>
              </a:rPr>
              <a:t>By invocation of the same.</a:t>
            </a:r>
          </a:p>
          <a:p>
            <a:r>
              <a:rPr lang="en-GB" sz="2400" b="1" dirty="0">
                <a:solidFill>
                  <a:srgbClr val="FAB930"/>
                </a:solidFill>
              </a:rPr>
              <a:t>The Three in One, and One in Three,</a:t>
            </a:r>
          </a:p>
          <a:p>
            <a:r>
              <a:rPr lang="en-GB" sz="2400" dirty="0">
                <a:solidFill>
                  <a:srgbClr val="FAB930"/>
                </a:solidFill>
              </a:rPr>
              <a:t>Of Whom all nature hath creation,</a:t>
            </a:r>
          </a:p>
          <a:p>
            <a:r>
              <a:rPr lang="en-GB" sz="2400" b="1" dirty="0">
                <a:solidFill>
                  <a:srgbClr val="FAB930"/>
                </a:solidFill>
              </a:rPr>
              <a:t>Eternal Father, Spirit, Word:</a:t>
            </a:r>
          </a:p>
          <a:p>
            <a:r>
              <a:rPr lang="en-GB" sz="2400" dirty="0">
                <a:solidFill>
                  <a:srgbClr val="FAB930"/>
                </a:solidFill>
              </a:rPr>
              <a:t>Praise to the Lord of my salvation,</a:t>
            </a:r>
          </a:p>
          <a:p>
            <a:r>
              <a:rPr lang="en-GB" sz="2400" b="1" dirty="0">
                <a:solidFill>
                  <a:srgbClr val="FAB930"/>
                </a:solidFill>
              </a:rPr>
              <a:t>Salvation is of Christ the Lord.</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6708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3416320"/>
          </a:xfrm>
          <a:prstGeom prst="rect">
            <a:avLst/>
          </a:prstGeom>
          <a:noFill/>
        </p:spPr>
        <p:txBody>
          <a:bodyPr wrap="square">
            <a:spAutoFit/>
          </a:bodyPr>
          <a:lstStyle/>
          <a:p>
            <a:r>
              <a:rPr lang="en-GB" sz="2400" dirty="0">
                <a:solidFill>
                  <a:srgbClr val="FAB930"/>
                </a:solidFill>
              </a:rPr>
              <a:t>His coming at the day of doom;</a:t>
            </a:r>
          </a:p>
          <a:p>
            <a:r>
              <a:rPr lang="en-GB" sz="2400" b="1" dirty="0">
                <a:solidFill>
                  <a:srgbClr val="FAB930"/>
                </a:solidFill>
              </a:rPr>
              <a:t>I bind unto myself today.</a:t>
            </a:r>
          </a:p>
          <a:p>
            <a:endParaRPr lang="en-GB" sz="2400" b="1" dirty="0">
              <a:solidFill>
                <a:srgbClr val="FAB930"/>
              </a:solidFill>
            </a:endParaRPr>
          </a:p>
          <a:p>
            <a:r>
              <a:rPr lang="en-GB" sz="2400" dirty="0">
                <a:solidFill>
                  <a:srgbClr val="FAB930"/>
                </a:solidFill>
              </a:rPr>
              <a:t>I bind unto myself today</a:t>
            </a:r>
          </a:p>
          <a:p>
            <a:r>
              <a:rPr lang="en-GB" sz="2400" b="1" dirty="0">
                <a:solidFill>
                  <a:srgbClr val="FAB930"/>
                </a:solidFill>
              </a:rPr>
              <a:t>The power of God to hold and lead,</a:t>
            </a:r>
          </a:p>
          <a:p>
            <a:r>
              <a:rPr lang="en-GB" sz="2400" dirty="0">
                <a:solidFill>
                  <a:srgbClr val="FAB930"/>
                </a:solidFill>
              </a:rPr>
              <a:t>His eye to watch, His might to stay,</a:t>
            </a:r>
          </a:p>
          <a:p>
            <a:r>
              <a:rPr lang="en-GB" sz="2400" b="1" dirty="0">
                <a:solidFill>
                  <a:srgbClr val="FAB930"/>
                </a:solidFill>
              </a:rPr>
              <a:t>His ear to hearken to my need.</a:t>
            </a:r>
          </a:p>
          <a:p>
            <a:r>
              <a:rPr lang="en-GB" sz="2400" dirty="0">
                <a:solidFill>
                  <a:srgbClr val="FAB930"/>
                </a:solidFill>
              </a:rPr>
              <a:t>The wisdom of my God to teach,</a:t>
            </a:r>
          </a:p>
          <a:p>
            <a:r>
              <a:rPr lang="en-GB" sz="2400" b="1" dirty="0">
                <a:solidFill>
                  <a:srgbClr val="FAB930"/>
                </a:solidFill>
              </a:rPr>
              <a:t>His hand to guide, His shield to ward</a:t>
            </a:r>
            <a:r>
              <a:rPr lang="en-GB" sz="2400" dirty="0">
                <a:solidFill>
                  <a:srgbClr val="FAB930"/>
                </a:solidFill>
              </a:rPr>
              <a:t>,</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356689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3785652"/>
          </a:xfrm>
          <a:prstGeom prst="rect">
            <a:avLst/>
          </a:prstGeom>
          <a:noFill/>
        </p:spPr>
        <p:txBody>
          <a:bodyPr wrap="square">
            <a:spAutoFit/>
          </a:bodyPr>
          <a:lstStyle/>
          <a:p>
            <a:r>
              <a:rPr lang="en-GB" sz="2400" dirty="0">
                <a:solidFill>
                  <a:srgbClr val="FAB930"/>
                </a:solidFill>
              </a:rPr>
              <a:t>The word of God to give me speech,</a:t>
            </a:r>
            <a:endParaRPr lang="en-GB" sz="2400" b="1" dirty="0">
              <a:solidFill>
                <a:srgbClr val="FAB930"/>
              </a:solidFill>
            </a:endParaRPr>
          </a:p>
          <a:p>
            <a:r>
              <a:rPr lang="en-GB" sz="2400" b="1" dirty="0">
                <a:solidFill>
                  <a:srgbClr val="FAB930"/>
                </a:solidFill>
              </a:rPr>
              <a:t>His heavenly host to be my guard.</a:t>
            </a:r>
          </a:p>
          <a:p>
            <a:r>
              <a:rPr lang="en-GB" sz="2400" dirty="0">
                <a:solidFill>
                  <a:srgbClr val="FAB930"/>
                </a:solidFill>
              </a:rPr>
              <a:t>Against all Satan's spells and wiles,</a:t>
            </a:r>
          </a:p>
          <a:p>
            <a:r>
              <a:rPr lang="en-GB" sz="2400" b="1" dirty="0">
                <a:solidFill>
                  <a:srgbClr val="FAB930"/>
                </a:solidFill>
              </a:rPr>
              <a:t>Against false words of heresy,</a:t>
            </a:r>
          </a:p>
          <a:p>
            <a:r>
              <a:rPr lang="en-GB" sz="2400" dirty="0">
                <a:solidFill>
                  <a:srgbClr val="FAB930"/>
                </a:solidFill>
              </a:rPr>
              <a:t>Against the knowledge that defiles,</a:t>
            </a:r>
          </a:p>
          <a:p>
            <a:r>
              <a:rPr lang="en-GB" sz="2400" b="1" dirty="0">
                <a:solidFill>
                  <a:srgbClr val="FAB930"/>
                </a:solidFill>
              </a:rPr>
              <a:t>Against the heart's idolatry,</a:t>
            </a:r>
          </a:p>
          <a:p>
            <a:r>
              <a:rPr lang="en-GB" sz="2400" dirty="0">
                <a:solidFill>
                  <a:srgbClr val="FAB930"/>
                </a:solidFill>
              </a:rPr>
              <a:t>Against the wizard's evil craft,</a:t>
            </a:r>
          </a:p>
          <a:p>
            <a:r>
              <a:rPr lang="en-GB" sz="2400" b="1" dirty="0">
                <a:solidFill>
                  <a:srgbClr val="FAB930"/>
                </a:solidFill>
              </a:rPr>
              <a:t>Against the death wound and the burning,</a:t>
            </a:r>
          </a:p>
          <a:p>
            <a:r>
              <a:rPr lang="en-GB" sz="2400" dirty="0">
                <a:solidFill>
                  <a:srgbClr val="FAB930"/>
                </a:solidFill>
              </a:rPr>
              <a:t>The choking wave and the poisoned shaft,</a:t>
            </a:r>
          </a:p>
          <a:p>
            <a:r>
              <a:rPr lang="en-GB" sz="2400" b="1" dirty="0">
                <a:solidFill>
                  <a:srgbClr val="FAB930"/>
                </a:solidFill>
              </a:rPr>
              <a:t>Protect me, Christ, till Thy returning.</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33274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3" y="1609533"/>
            <a:ext cx="6197326" cy="523220"/>
          </a:xfrm>
          <a:prstGeom prst="rect">
            <a:avLst/>
          </a:prstGeom>
          <a:noFill/>
        </p:spPr>
        <p:txBody>
          <a:bodyPr wrap="square">
            <a:spAutoFit/>
          </a:bodyPr>
          <a:lstStyle/>
          <a:p>
            <a:r>
              <a:rPr lang="en-GB" sz="2800" dirty="0">
                <a:solidFill>
                  <a:srgbClr val="002060"/>
                </a:solidFill>
              </a:rPr>
              <a:t>AIMS OF THIS SESSION (3)</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3" y="2407226"/>
            <a:ext cx="7820983" cy="3416320"/>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FAB930"/>
                </a:solidFill>
              </a:rPr>
              <a:t>To understand the atonement as the defeat of evil and death.</a:t>
            </a:r>
          </a:p>
          <a:p>
            <a:pPr marL="342900" indent="-342900">
              <a:buFont typeface="Arial" panose="020B0604020202020204" pitchFamily="34" charset="0"/>
              <a:buChar char="•"/>
            </a:pPr>
            <a:r>
              <a:rPr lang="en-GB" sz="2400" dirty="0">
                <a:solidFill>
                  <a:srgbClr val="FAB930"/>
                </a:solidFill>
              </a:rPr>
              <a:t>To understand how Jesus’ death and resurrection establishes Him as Lord, and how discipleship involves obedience</a:t>
            </a:r>
          </a:p>
          <a:p>
            <a:pPr marL="342900" indent="-342900">
              <a:buFont typeface="Arial" panose="020B0604020202020204" pitchFamily="34" charset="0"/>
              <a:buChar char="•"/>
            </a:pPr>
            <a:r>
              <a:rPr lang="en-GB" sz="2400" dirty="0">
                <a:solidFill>
                  <a:srgbClr val="FAB930"/>
                </a:solidFill>
              </a:rPr>
              <a:t>To recognise the reality of other idols, particularly money, as a challenge to Jesus’ Lordship in my life.</a:t>
            </a:r>
          </a:p>
          <a:p>
            <a:pPr marL="342900" indent="-342900">
              <a:buFont typeface="Arial" panose="020B0604020202020204" pitchFamily="34" charset="0"/>
              <a:buChar char="•"/>
            </a:pPr>
            <a:r>
              <a:rPr lang="en-GB" sz="2400" dirty="0">
                <a:solidFill>
                  <a:srgbClr val="FAB930"/>
                </a:solidFill>
              </a:rPr>
              <a:t>To reflect on the practice of generosity and financial giving in my lived experience.</a:t>
            </a:r>
          </a:p>
        </p:txBody>
      </p:sp>
      <p:pic>
        <p:nvPicPr>
          <p:cNvPr id="1026" name="Picture 2">
            <a:extLst>
              <a:ext uri="{FF2B5EF4-FFF2-40B4-BE49-F238E27FC236}">
                <a16:creationId xmlns:a16="http://schemas.microsoft.com/office/drawing/2014/main" id="{C55E5062-F2E0-4BD8-8F42-32A250DB199A}"/>
              </a:ext>
            </a:extLst>
          </p:cNvPr>
          <p:cNvPicPr>
            <a:picLocks noChangeAspect="1" noChangeArrowheads="1"/>
          </p:cNvPicPr>
          <p:nvPr/>
        </p:nvPicPr>
        <p:blipFill>
          <a:blip r:embed="rId3"/>
          <a:srcRect/>
          <a:stretch/>
        </p:blipFill>
        <p:spPr bwMode="auto">
          <a:xfrm>
            <a:off x="8931954" y="2323346"/>
            <a:ext cx="2579687" cy="3869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C5E941-1F7B-4F83-85B5-B7694DEA66F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C6EE829E-7B52-462F-B0BE-4ECE76AB32D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13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4524315"/>
          </a:xfrm>
          <a:prstGeom prst="rect">
            <a:avLst/>
          </a:prstGeom>
          <a:noFill/>
        </p:spPr>
        <p:txBody>
          <a:bodyPr wrap="square">
            <a:spAutoFit/>
          </a:bodyPr>
          <a:lstStyle/>
          <a:p>
            <a:r>
              <a:rPr lang="en-GB" sz="2400" dirty="0">
                <a:solidFill>
                  <a:srgbClr val="FAB930"/>
                </a:solidFill>
              </a:rPr>
              <a:t>Matthew 6</a:t>
            </a:r>
          </a:p>
          <a:p>
            <a:endParaRPr lang="en-GB" sz="2400" dirty="0">
              <a:solidFill>
                <a:srgbClr val="FAB930"/>
              </a:solidFill>
            </a:endParaRPr>
          </a:p>
          <a:p>
            <a:r>
              <a:rPr lang="en-GB" sz="2000" dirty="0">
                <a:solidFill>
                  <a:srgbClr val="FAB930"/>
                </a:solidFill>
              </a:rPr>
              <a:t>19 “Do not store up for yourselves treasures on earth, where moths and vermin destroy, and where thieves break in and steal. 20 But store up for yourselves treasures in heaven, where moths and vermin do not destroy, and where thieves do not break in and steal. 21 For where your treasure is, there your heart will be also.  </a:t>
            </a:r>
            <a:r>
              <a:rPr lang="en-GB" sz="2000">
                <a:solidFill>
                  <a:srgbClr val="FAB930"/>
                </a:solidFill>
              </a:rPr>
              <a:t>22 The </a:t>
            </a:r>
            <a:r>
              <a:rPr lang="en-GB" sz="2000" dirty="0">
                <a:solidFill>
                  <a:srgbClr val="FAB930"/>
                </a:solidFill>
              </a:rPr>
              <a:t>eye is the lamp of the body. If your eyes are healthy, your whole body will be full of light. 23 But if your eyes are unhealthy, your whole body will be full of darkness. If then the light within you is darkness, how great is that darkness!</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98DE90E1-1B78-4B3D-BEC4-39EE53E1A1C0}"/>
              </a:ext>
            </a:extLst>
          </p:cNvPr>
          <p:cNvPicPr>
            <a:picLocks noChangeAspect="1"/>
          </p:cNvPicPr>
          <p:nvPr/>
        </p:nvPicPr>
        <p:blipFill rotWithShape="1">
          <a:blip r:embed="rId4">
            <a:alphaModFix amt="50000"/>
          </a:blip>
          <a:srcRect l="30319" r="27748"/>
          <a:stretch/>
        </p:blipFill>
        <p:spPr>
          <a:xfrm>
            <a:off x="7055367" y="-502442"/>
            <a:ext cx="5136633" cy="8262994"/>
          </a:xfrm>
          <a:prstGeom prst="rect">
            <a:avLst/>
          </a:prstGeom>
        </p:spPr>
      </p:pic>
    </p:spTree>
    <p:extLst>
      <p:ext uri="{BB962C8B-B14F-4D97-AF65-F5344CB8AC3E}">
        <p14:creationId xmlns:p14="http://schemas.microsoft.com/office/powerpoint/2010/main" val="34832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4462760"/>
          </a:xfrm>
          <a:prstGeom prst="rect">
            <a:avLst/>
          </a:prstGeom>
          <a:noFill/>
        </p:spPr>
        <p:txBody>
          <a:bodyPr wrap="square">
            <a:spAutoFit/>
          </a:bodyPr>
          <a:lstStyle/>
          <a:p>
            <a:r>
              <a:rPr lang="en-GB" sz="2400" dirty="0">
                <a:solidFill>
                  <a:srgbClr val="FAB930"/>
                </a:solidFill>
              </a:rPr>
              <a:t>Matthew 6</a:t>
            </a:r>
          </a:p>
          <a:p>
            <a:endParaRPr lang="en-GB" sz="2000" dirty="0">
              <a:solidFill>
                <a:srgbClr val="FAB930"/>
              </a:solidFill>
            </a:endParaRPr>
          </a:p>
          <a:p>
            <a:r>
              <a:rPr lang="en-GB" sz="2000" dirty="0">
                <a:solidFill>
                  <a:srgbClr val="FAB930"/>
                </a:solidFill>
              </a:rPr>
              <a:t>24 “No one can serve two masters. Either you will hate the one and love the other, or you will be devoted to the one and despise the other. You cannot serve both God and money.  25 Therefore I tell you, do not worry about your life, what you will eat or drink; or about your body, what you will wear. Is not life more than food, and the body more than clothes? 26 Look at the birds of the air; they do not sow or reap or store away in barns, and yet your heavenly Father feeds them. Are you not much more valuable than they? 27 Can any one of you by worrying add a single hour to your life?</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98DE90E1-1B78-4B3D-BEC4-39EE53E1A1C0}"/>
              </a:ext>
            </a:extLst>
          </p:cNvPr>
          <p:cNvPicPr>
            <a:picLocks noChangeAspect="1"/>
          </p:cNvPicPr>
          <p:nvPr/>
        </p:nvPicPr>
        <p:blipFill rotWithShape="1">
          <a:blip r:embed="rId4">
            <a:alphaModFix amt="50000"/>
          </a:blip>
          <a:srcRect l="30319" r="27748"/>
          <a:stretch/>
        </p:blipFill>
        <p:spPr>
          <a:xfrm>
            <a:off x="7055367" y="-502442"/>
            <a:ext cx="5136633" cy="8262994"/>
          </a:xfrm>
          <a:prstGeom prst="rect">
            <a:avLst/>
          </a:prstGeom>
        </p:spPr>
      </p:pic>
    </p:spTree>
    <p:extLst>
      <p:ext uri="{BB962C8B-B14F-4D97-AF65-F5344CB8AC3E}">
        <p14:creationId xmlns:p14="http://schemas.microsoft.com/office/powerpoint/2010/main" val="101925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4170372"/>
          </a:xfrm>
          <a:prstGeom prst="rect">
            <a:avLst/>
          </a:prstGeom>
          <a:noFill/>
        </p:spPr>
        <p:txBody>
          <a:bodyPr wrap="square">
            <a:spAutoFit/>
          </a:bodyPr>
          <a:lstStyle/>
          <a:p>
            <a:r>
              <a:rPr lang="en-GB" sz="2400" dirty="0">
                <a:solidFill>
                  <a:srgbClr val="FAB930"/>
                </a:solidFill>
              </a:rPr>
              <a:t>Matthew 6</a:t>
            </a:r>
          </a:p>
          <a:p>
            <a:endParaRPr lang="en-GB" sz="2000" dirty="0">
              <a:solidFill>
                <a:srgbClr val="FAB930"/>
              </a:solidFill>
            </a:endParaRPr>
          </a:p>
          <a:p>
            <a:r>
              <a:rPr lang="en-GB" sz="1700" dirty="0">
                <a:solidFill>
                  <a:srgbClr val="FAB930"/>
                </a:solidFill>
              </a:rPr>
              <a:t>28 “And why do you worry about clothes? See how the flowers of the field grow. They do not labour or spin. 29 Yet I tell you that not even Solomon in all his splendour was dressed like one of these. 30 If that is how God clothes the grass of the field, which is here today and tomorrow is thrown into the fire, will he not much more clothe you—you of little faith? 31 So do not worry, saying, ‘What shall we eat?’ or ‘What shall we drink?’ or ‘What shall we wear?’ 32 For the pagans run after all these things, and your heavenly Father knows that you need them. 33 But seek first his kingdom and his righteousness, and all these things will be given to you as well. 34 Therefore do not worry about tomorrow, for tomorrow will worry about itself. Each day has enough trouble of its own.”</a:t>
            </a: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98DE90E1-1B78-4B3D-BEC4-39EE53E1A1C0}"/>
              </a:ext>
            </a:extLst>
          </p:cNvPr>
          <p:cNvPicPr>
            <a:picLocks noChangeAspect="1"/>
          </p:cNvPicPr>
          <p:nvPr/>
        </p:nvPicPr>
        <p:blipFill rotWithShape="1">
          <a:blip r:embed="rId4">
            <a:alphaModFix amt="50000"/>
          </a:blip>
          <a:srcRect l="30319" r="27748"/>
          <a:stretch/>
        </p:blipFill>
        <p:spPr>
          <a:xfrm>
            <a:off x="7055367" y="-502442"/>
            <a:ext cx="5136633" cy="8262994"/>
          </a:xfrm>
          <a:prstGeom prst="rect">
            <a:avLst/>
          </a:prstGeom>
        </p:spPr>
      </p:pic>
    </p:spTree>
    <p:extLst>
      <p:ext uri="{BB962C8B-B14F-4D97-AF65-F5344CB8AC3E}">
        <p14:creationId xmlns:p14="http://schemas.microsoft.com/office/powerpoint/2010/main" val="37446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QUESTIONS</a:t>
            </a:r>
          </a:p>
        </p:txBody>
      </p:sp>
      <p:sp>
        <p:nvSpPr>
          <p:cNvPr id="8" name="TextBox 7">
            <a:extLst>
              <a:ext uri="{FF2B5EF4-FFF2-40B4-BE49-F238E27FC236}">
                <a16:creationId xmlns:a16="http://schemas.microsoft.com/office/drawing/2014/main" id="{72263A59-9DCB-4249-A2B2-D303DFB80CF9}"/>
              </a:ext>
            </a:extLst>
          </p:cNvPr>
          <p:cNvSpPr txBox="1"/>
          <p:nvPr/>
        </p:nvSpPr>
        <p:spPr>
          <a:xfrm>
            <a:off x="695044" y="2201023"/>
            <a:ext cx="11079421" cy="2308324"/>
          </a:xfrm>
          <a:prstGeom prst="rect">
            <a:avLst/>
          </a:prstGeom>
          <a:noFill/>
        </p:spPr>
        <p:txBody>
          <a:bodyPr wrap="square">
            <a:spAutoFit/>
          </a:bodyPr>
          <a:lstStyle/>
          <a:p>
            <a:r>
              <a:rPr lang="en-GB" sz="2400" dirty="0">
                <a:solidFill>
                  <a:srgbClr val="FAB930"/>
                </a:solidFill>
              </a:rPr>
              <a:t>What do we learn about God?</a:t>
            </a:r>
          </a:p>
          <a:p>
            <a:r>
              <a:rPr lang="en-GB" sz="2400" dirty="0">
                <a:solidFill>
                  <a:srgbClr val="FAB930"/>
                </a:solidFill>
              </a:rPr>
              <a:t>What do we learn about humanity?</a:t>
            </a:r>
          </a:p>
          <a:p>
            <a:r>
              <a:rPr lang="en-GB" sz="2400" dirty="0">
                <a:solidFill>
                  <a:srgbClr val="FAB930"/>
                </a:solidFill>
              </a:rPr>
              <a:t>What does this passage say about obedience?</a:t>
            </a:r>
          </a:p>
          <a:p>
            <a:r>
              <a:rPr lang="en-GB" sz="2400" dirty="0">
                <a:solidFill>
                  <a:srgbClr val="FAB930"/>
                </a:solidFill>
              </a:rPr>
              <a:t>In the light of what we now know about this passage, what is God calling you to do? (I will……..)</a:t>
            </a:r>
          </a:p>
          <a:p>
            <a:r>
              <a:rPr lang="en-GB" sz="2400" dirty="0">
                <a:solidFill>
                  <a:srgbClr val="FAB930"/>
                </a:solidFill>
              </a:rPr>
              <a:t>Who might you share this story with this week?</a:t>
            </a:r>
          </a:p>
        </p:txBody>
      </p:sp>
      <p:pic>
        <p:nvPicPr>
          <p:cNvPr id="2" name="Picture 1" descr="Your Year of the Bible Can Start Now">
            <a:extLst>
              <a:ext uri="{FF2B5EF4-FFF2-40B4-BE49-F238E27FC236}">
                <a16:creationId xmlns:a16="http://schemas.microsoft.com/office/drawing/2014/main" id="{341D686E-96A8-4FDE-9EDC-161D588A9551}"/>
              </a:ext>
            </a:extLst>
          </p:cNvPr>
          <p:cNvPicPr/>
          <p:nvPr/>
        </p:nvPicPr>
        <p:blipFill rotWithShape="1">
          <a:blip r:embed="rId3">
            <a:extLst>
              <a:ext uri="{28A0092B-C50C-407E-A947-70E740481C1C}">
                <a14:useLocalDpi xmlns:a14="http://schemas.microsoft.com/office/drawing/2010/main" val="0"/>
              </a:ext>
            </a:extLst>
          </a:blip>
          <a:srcRect t="10670" b="22382"/>
          <a:stretch/>
        </p:blipFill>
        <p:spPr bwMode="auto">
          <a:xfrm>
            <a:off x="0" y="4725248"/>
            <a:ext cx="12192000" cy="3901858"/>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8AB0C28-EB6F-4DC1-853F-90B88BFC422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CB06AC91-433E-4948-9C2C-053510558B8C}"/>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509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28736" y="2408276"/>
            <a:ext cx="6360163" cy="4154984"/>
          </a:xfrm>
          <a:prstGeom prst="rect">
            <a:avLst/>
          </a:prstGeom>
          <a:noFill/>
        </p:spPr>
        <p:txBody>
          <a:bodyPr wrap="square">
            <a:spAutoFit/>
          </a:bodyPr>
          <a:lstStyle/>
          <a:p>
            <a:r>
              <a:rPr lang="en-GB" sz="2400" dirty="0">
                <a:solidFill>
                  <a:srgbClr val="FAB930"/>
                </a:solidFill>
              </a:rPr>
              <a:t>2 Timothy 1:9-10</a:t>
            </a:r>
          </a:p>
          <a:p>
            <a:endParaRPr lang="en-GB" sz="2400" dirty="0">
              <a:solidFill>
                <a:srgbClr val="FAB930"/>
              </a:solidFill>
            </a:endParaRPr>
          </a:p>
          <a:p>
            <a:r>
              <a:rPr lang="en-GB" sz="2400" dirty="0">
                <a:solidFill>
                  <a:srgbClr val="FAB930"/>
                </a:solidFill>
              </a:rPr>
              <a:t>"He has saved us and called us to a holy life—not because of anything we have done but because of his own purpose and grace. This grace was given us in Christ Jesus before the beginning of time, but it has now been revealed through the appearing of our Saviour, Christ Jesus, who has destroyed death and has brought life and immortality to light through the gospel."</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731999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1624</TotalTime>
  <Words>1107</Words>
  <Application>Microsoft Office PowerPoint</Application>
  <PresentationFormat>Widescreen</PresentationFormat>
  <Paragraphs>112</Paragraphs>
  <Slides>11</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Arial</vt:lpstr>
      <vt:lpstr>Calibri</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84</cp:revision>
  <dcterms:created xsi:type="dcterms:W3CDTF">2020-06-24T10:38:54Z</dcterms:created>
  <dcterms:modified xsi:type="dcterms:W3CDTF">2022-03-14T11:00:16Z</dcterms:modified>
</cp:coreProperties>
</file>