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5" r:id="rId3"/>
  </p:sldMasterIdLst>
  <p:notesMasterIdLst>
    <p:notesMasterId r:id="rId38"/>
  </p:notesMasterIdLst>
  <p:sldIdLst>
    <p:sldId id="320" r:id="rId4"/>
    <p:sldId id="272" r:id="rId5"/>
    <p:sldId id="264" r:id="rId6"/>
    <p:sldId id="265" r:id="rId7"/>
    <p:sldId id="308" r:id="rId8"/>
    <p:sldId id="266" r:id="rId9"/>
    <p:sldId id="309" r:id="rId10"/>
    <p:sldId id="267" r:id="rId11"/>
    <p:sldId id="268" r:id="rId12"/>
    <p:sldId id="269" r:id="rId13"/>
    <p:sldId id="271" r:id="rId14"/>
    <p:sldId id="273" r:id="rId15"/>
    <p:sldId id="310" r:id="rId16"/>
    <p:sldId id="274" r:id="rId17"/>
    <p:sldId id="275" r:id="rId18"/>
    <p:sldId id="311" r:id="rId19"/>
    <p:sldId id="276" r:id="rId20"/>
    <p:sldId id="312" r:id="rId21"/>
    <p:sldId id="277" r:id="rId22"/>
    <p:sldId id="313" r:id="rId23"/>
    <p:sldId id="278" r:id="rId24"/>
    <p:sldId id="279" r:id="rId25"/>
    <p:sldId id="314" r:id="rId26"/>
    <p:sldId id="280" r:id="rId27"/>
    <p:sldId id="281" r:id="rId28"/>
    <p:sldId id="282" r:id="rId29"/>
    <p:sldId id="315" r:id="rId30"/>
    <p:sldId id="283" r:id="rId31"/>
    <p:sldId id="316" r:id="rId32"/>
    <p:sldId id="284" r:id="rId33"/>
    <p:sldId id="289" r:id="rId34"/>
    <p:sldId id="290" r:id="rId35"/>
    <p:sldId id="319"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4C2"/>
    <a:srgbClr val="143F72"/>
    <a:srgbClr val="969ACC"/>
    <a:srgbClr val="100B7A"/>
    <a:srgbClr val="FAB930"/>
    <a:srgbClr val="E24B8A"/>
    <a:srgbClr val="96C353"/>
    <a:srgbClr val="9669A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84"/>
    <p:restoredTop sz="77273" autoAdjust="0"/>
  </p:normalViewPr>
  <p:slideViewPr>
    <p:cSldViewPr snapToGrid="0" snapToObjects="1">
      <p:cViewPr varScale="1">
        <p:scale>
          <a:sx n="51" d="100"/>
          <a:sy n="51" d="100"/>
        </p:scale>
        <p:origin x="1028" y="52"/>
      </p:cViewPr>
      <p:guideLst/>
    </p:cSldViewPr>
  </p:slideViewPr>
  <p:notesTextViewPr>
    <p:cViewPr>
      <p:scale>
        <a:sx n="1" d="1"/>
        <a:sy n="1" d="1"/>
      </p:scale>
      <p:origin x="0" y="0"/>
    </p:cViewPr>
  </p:notesTextViewPr>
  <p:sorterViewPr>
    <p:cViewPr>
      <p:scale>
        <a:sx n="35" d="100"/>
        <a:sy n="3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80E8-B093-4991-AE60-1EB043FEB13C}" type="datetimeFigureOut">
              <a:rPr lang="en-GB" smtClean="0"/>
              <a:t>18/10/2021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44F2-12A0-4A0A-8A54-46BB6D8A75AA}" type="slidenum">
              <a:rPr lang="en-GB" smtClean="0"/>
              <a:t>‹#›</a:t>
            </a:fld>
            <a:endParaRPr lang="en-GB"/>
          </a:p>
        </p:txBody>
      </p:sp>
    </p:spTree>
    <p:extLst>
      <p:ext uri="{BB962C8B-B14F-4D97-AF65-F5344CB8AC3E}">
        <p14:creationId xmlns:p14="http://schemas.microsoft.com/office/powerpoint/2010/main" val="25334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a:t>
            </a:fld>
            <a:endParaRPr lang="en-GB"/>
          </a:p>
        </p:txBody>
      </p:sp>
    </p:spTree>
    <p:extLst>
      <p:ext uri="{BB962C8B-B14F-4D97-AF65-F5344CB8AC3E}">
        <p14:creationId xmlns:p14="http://schemas.microsoft.com/office/powerpoint/2010/main" val="81844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All that God wants in the world is now close – His love, His presence, His healing.  God is not far from people – and the whole of the gospels are full of people responding to God (as we saw in the story of Jacob from Genesis 28.)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10</a:t>
            </a:fld>
            <a:endParaRPr lang="en-GB"/>
          </a:p>
        </p:txBody>
      </p:sp>
    </p:spTree>
    <p:extLst>
      <p:ext uri="{BB962C8B-B14F-4D97-AF65-F5344CB8AC3E}">
        <p14:creationId xmlns:p14="http://schemas.microsoft.com/office/powerpoint/2010/main" val="311260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From the beginning, Jesus is showing how at the heart of being a disciple is wanting to be open to His presence by recognising the moments where God is close, and how He is working.  In our daily lives, the kingdom of God in God’s world is near.  It may be that certain events – positive or negative become the doorway to us recognising it, and asking, “God, how do you want me to respond?”  God may speak through our successes or failures, through things we see, hear or read; large or small happenings, things we do or are done to us. The disciple will be growing in paying attention in all these things.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11</a:t>
            </a:fld>
            <a:endParaRPr lang="en-GB"/>
          </a:p>
        </p:txBody>
      </p:sp>
    </p:spTree>
    <p:extLst>
      <p:ext uri="{BB962C8B-B14F-4D97-AF65-F5344CB8AC3E}">
        <p14:creationId xmlns:p14="http://schemas.microsoft.com/office/powerpoint/2010/main" val="4222012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Lato" panose="020F0502020204030203" pitchFamily="34" charset="0"/>
                <a:ea typeface="Calibri" panose="020F0502020204030204" pitchFamily="34" charset="0"/>
                <a:cs typeface="Times New Roman" panose="02020603050405020304" pitchFamily="18" charset="0"/>
              </a:rPr>
              <a:t>That this was the time to “Repent” and “Believe” – to respond to what God is doing by  </a:t>
            </a:r>
            <a:r>
              <a:rPr lang="en-GB" sz="1800" i="1" dirty="0">
                <a:effectLst/>
                <a:latin typeface="Lato" panose="020F0502020204030203" pitchFamily="34" charset="0"/>
                <a:ea typeface="Calibri" panose="020F0502020204030204" pitchFamily="34" charset="0"/>
                <a:cs typeface="Times New Roman" panose="02020603050405020304" pitchFamily="18" charset="0"/>
              </a:rPr>
              <a:t>Changing their way of thinking</a:t>
            </a:r>
            <a:r>
              <a:rPr lang="en-GB" sz="1800" dirty="0">
                <a:effectLst/>
                <a:latin typeface="Lato" panose="020F0502020204030203" pitchFamily="34" charset="0"/>
                <a:ea typeface="Calibri" panose="020F0502020204030204" pitchFamily="34" charset="0"/>
                <a:cs typeface="Times New Roman" panose="02020603050405020304" pitchFamily="18" charset="0"/>
              </a:rPr>
              <a:t> – repenting means to “turn our minds” from seeing things our way to seeing things God’s way.  </a:t>
            </a:r>
            <a:r>
              <a:rPr lang="en-GB" sz="1800" i="1" dirty="0">
                <a:effectLst/>
                <a:latin typeface="Lato" panose="020F0502020204030203" pitchFamily="34" charset="0"/>
                <a:ea typeface="Calibri" panose="020F0502020204030204" pitchFamily="34" charset="0"/>
                <a:cs typeface="Times New Roman" panose="02020603050405020304" pitchFamily="18" charset="0"/>
              </a:rPr>
              <a:t>Starting to live differently</a:t>
            </a:r>
            <a:r>
              <a:rPr lang="en-GB" sz="1800" dirty="0">
                <a:effectLst/>
                <a:latin typeface="Lato" panose="020F0502020204030203" pitchFamily="34" charset="0"/>
                <a:ea typeface="Calibri" panose="020F0502020204030204" pitchFamily="34" charset="0"/>
                <a:cs typeface="Times New Roman" panose="02020603050405020304" pitchFamily="18" charset="0"/>
              </a:rPr>
              <a:t> – believing here is deeper than what goes on in our minds.  It is starting to let our choices and relationships be shaped by how God is acting and calling us, demonstrating in our lived experience what we are really trusting in.  From the beginning Jesus is describing the heart of being a daily disciple as paying attention to God in moments of opportunity and responding by living in new ways.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12</a:t>
            </a:fld>
            <a:endParaRPr lang="en-GB"/>
          </a:p>
        </p:txBody>
      </p:sp>
    </p:spTree>
    <p:extLst>
      <p:ext uri="{BB962C8B-B14F-4D97-AF65-F5344CB8AC3E}">
        <p14:creationId xmlns:p14="http://schemas.microsoft.com/office/powerpoint/2010/main" val="689898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13</a:t>
            </a:fld>
            <a:endParaRPr lang="en-GB"/>
          </a:p>
        </p:txBody>
      </p:sp>
    </p:spTree>
    <p:extLst>
      <p:ext uri="{BB962C8B-B14F-4D97-AF65-F5344CB8AC3E}">
        <p14:creationId xmlns:p14="http://schemas.microsoft.com/office/powerpoint/2010/main" val="372411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It means daily discipleship is a close relationship:  In the words of Pope Benedict 16</a:t>
            </a:r>
            <a:r>
              <a:rPr lang="en-GB" sz="1800" baseline="30000" dirty="0">
                <a:effectLst/>
                <a:latin typeface="Lato" panose="020F0502020204030203" pitchFamily="34" charset="0"/>
                <a:ea typeface="Calibri" panose="020F0502020204030204" pitchFamily="34" charset="0"/>
                <a:cs typeface="Times New Roman" panose="02020603050405020304" pitchFamily="18" charset="0"/>
              </a:rPr>
              <a:t>th</a:t>
            </a:r>
            <a:r>
              <a:rPr lang="en-GB" sz="1800" dirty="0">
                <a:effectLst/>
                <a:latin typeface="Lato" panose="020F0502020204030203" pitchFamily="34" charset="0"/>
                <a:ea typeface="Calibri" panose="020F0502020204030204" pitchFamily="34" charset="0"/>
                <a:cs typeface="Times New Roman" panose="02020603050405020304" pitchFamily="18" charset="0"/>
              </a:rPr>
              <a:t>,  “Faith is above all a personal, intimate encounter with Jesus, and to experience his closeness, his friendship, his love; only in this way does one learn to know him even more, and to love and follow him ever more. May this happen to each one of us.”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14</a:t>
            </a:fld>
            <a:endParaRPr lang="en-GB"/>
          </a:p>
        </p:txBody>
      </p:sp>
    </p:spTree>
    <p:extLst>
      <p:ext uri="{BB962C8B-B14F-4D97-AF65-F5344CB8AC3E}">
        <p14:creationId xmlns:p14="http://schemas.microsoft.com/office/powerpoint/2010/main" val="173047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It reinforces the point that daily discipleship is growing in seeing where God is present in your life: Archbishop Rowan Williams says, “The true disciple is an expectant person, always taking it for granted that there is something about to break through from the master, something about to burst through the ordinary and uncover a new light on the landscape.”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15</a:t>
            </a:fld>
            <a:endParaRPr lang="en-GB"/>
          </a:p>
        </p:txBody>
      </p:sp>
    </p:spTree>
    <p:extLst>
      <p:ext uri="{BB962C8B-B14F-4D97-AF65-F5344CB8AC3E}">
        <p14:creationId xmlns:p14="http://schemas.microsoft.com/office/powerpoint/2010/main" val="1824304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It’s possible to pay attention to God’s presence, and to get to know His teaching, yet for that to make little difference in our lived experience.  In a sense that’s like “repenting” (changing the way we think), without believing (changing the way we live.)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16</a:t>
            </a:fld>
            <a:endParaRPr lang="en-GB"/>
          </a:p>
        </p:txBody>
      </p:sp>
    </p:spTree>
    <p:extLst>
      <p:ext uri="{BB962C8B-B14F-4D97-AF65-F5344CB8AC3E}">
        <p14:creationId xmlns:p14="http://schemas.microsoft.com/office/powerpoint/2010/main" val="1264483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In the Sermon on the Mount Jesus gives us a large amount of teaching on what the life of discipleship looks like.  But, crucially, immediately after this there comes the parable of the wise and foolish builders.  One builds on rock, and when, “The rain came down, the streams rose, and the winds blew and beat against that house…yet it did not fall, because it had its foundation on the rock.” But the other builds on sand.  When the storm comes, it “fell with a great crash.”   Both builders have heard God’s words and received His teaching.  But that is not what makes the difference.  The wise person in the parable, whose house remains standing, is the one “who hears these words of mine and puts them into practice.”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17</a:t>
            </a:fld>
            <a:endParaRPr lang="en-GB"/>
          </a:p>
        </p:txBody>
      </p:sp>
    </p:spTree>
    <p:extLst>
      <p:ext uri="{BB962C8B-B14F-4D97-AF65-F5344CB8AC3E}">
        <p14:creationId xmlns:p14="http://schemas.microsoft.com/office/powerpoint/2010/main" val="847499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18</a:t>
            </a:fld>
            <a:endParaRPr lang="en-GB"/>
          </a:p>
        </p:txBody>
      </p:sp>
    </p:spTree>
    <p:extLst>
      <p:ext uri="{BB962C8B-B14F-4D97-AF65-F5344CB8AC3E}">
        <p14:creationId xmlns:p14="http://schemas.microsoft.com/office/powerpoint/2010/main" val="23214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Lato" panose="020F0502020204030203" pitchFamily="34" charset="0"/>
                <a:ea typeface="Calibri" panose="020F0502020204030204" pitchFamily="34" charset="0"/>
                <a:cs typeface="Times New Roman" panose="02020603050405020304" pitchFamily="18" charset="0"/>
              </a:rPr>
              <a:t>The Greek word for faith, </a:t>
            </a:r>
            <a:r>
              <a:rPr lang="en-GB" sz="1200" i="1" dirty="0" err="1">
                <a:effectLst/>
                <a:latin typeface="Lato" panose="020F0502020204030203" pitchFamily="34" charset="0"/>
                <a:ea typeface="Calibri" panose="020F0502020204030204" pitchFamily="34" charset="0"/>
                <a:cs typeface="Times New Roman" panose="02020603050405020304" pitchFamily="18" charset="0"/>
              </a:rPr>
              <a:t>pisteuo</a:t>
            </a:r>
            <a:r>
              <a:rPr lang="en-GB" sz="1200" i="1" dirty="0">
                <a:effectLst/>
                <a:latin typeface="Lato" panose="020F0502020204030203" pitchFamily="34" charset="0"/>
                <a:ea typeface="Calibri" panose="020F0502020204030204" pitchFamily="34" charset="0"/>
                <a:cs typeface="Times New Roman" panose="02020603050405020304" pitchFamily="18" charset="0"/>
              </a:rPr>
              <a:t>, means putting faith into action.  Faith is not having a mental list of beliefs but trusting someone enough to give them control of our lives.  Martin Luther distinguished between belief and faith using the image of a ship. Standing on the seashore, pointing at a ship, and saying that you think it will take you to the other side of the sea is a statement of belief. Your life does not depend upon the ship. Getting on the ship and trusting it to take you to the other side of the sea is an act of faith. This faith is justified when the ship is reliable and takes you safely on your journey.  When Jesus called people to believe, it was with this sense of faith - He was calling them to entrust their whole lives to God in this way.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19</a:t>
            </a:fld>
            <a:endParaRPr lang="en-GB"/>
          </a:p>
        </p:txBody>
      </p:sp>
    </p:spTree>
    <p:extLst>
      <p:ext uri="{BB962C8B-B14F-4D97-AF65-F5344CB8AC3E}">
        <p14:creationId xmlns:p14="http://schemas.microsoft.com/office/powerpoint/2010/main" val="143723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Calibri" panose="020F0502020204030204" pitchFamily="34" charset="0"/>
                <a:cs typeface="Times New Roman" panose="02020603050405020304" pitchFamily="18" charset="0"/>
              </a:rPr>
              <a:t>Whether or not we call ourselves Christians, we are all growing into being certain kinds of people.  The ways we are being formed are shaped by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Lato" panose="020F0502020204030203" pitchFamily="34" charset="0"/>
                <a:ea typeface="Calibri" panose="020F0502020204030204" pitchFamily="34" charset="0"/>
                <a:cs typeface="Times New Roman" panose="02020603050405020304" pitchFamily="18" charset="0"/>
              </a:rPr>
              <a:t>the things we give most attention to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Lato" panose="020F0502020204030203" pitchFamily="34" charset="0"/>
                <a:ea typeface="Calibri" panose="020F0502020204030204" pitchFamily="34" charset="0"/>
                <a:cs typeface="Times New Roman" panose="02020603050405020304" pitchFamily="18" charset="0"/>
              </a:rPr>
              <a:t>the choices we make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Lato" panose="020F0502020204030203" pitchFamily="34" charset="0"/>
                <a:ea typeface="Calibri" panose="020F0502020204030204" pitchFamily="34" charset="0"/>
                <a:cs typeface="Times New Roman" panose="02020603050405020304" pitchFamily="18" charset="0"/>
              </a:rPr>
              <a:t>the influence of the relationships we have.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Lato" panose="020F0502020204030203" pitchFamily="34" charset="0"/>
                <a:ea typeface="Calibri" panose="020F0502020204030204" pitchFamily="34" charset="0"/>
                <a:cs typeface="Times New Roman" panose="02020603050405020304" pitchFamily="18" charset="0"/>
              </a:rPr>
              <a:t>To be a disciple is to welcome God to be the centre of all of these, growing into the people that He desires us to be – being with Him, becoming like Him, and joining in with Him.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20</a:t>
            </a:fld>
            <a:endParaRPr lang="en-GB"/>
          </a:p>
        </p:txBody>
      </p:sp>
    </p:spTree>
    <p:extLst>
      <p:ext uri="{BB962C8B-B14F-4D97-AF65-F5344CB8AC3E}">
        <p14:creationId xmlns:p14="http://schemas.microsoft.com/office/powerpoint/2010/main" val="955782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Lato" panose="020F0502020204030203" pitchFamily="34" charset="0"/>
                <a:ea typeface="Calibri" panose="020F0502020204030204" pitchFamily="34" charset="0"/>
                <a:cs typeface="Times New Roman" panose="02020603050405020304" pitchFamily="18" charset="0"/>
              </a:rPr>
              <a:t>As a response to God’s love and grace. </a:t>
            </a:r>
            <a:r>
              <a:rPr lang="en-GB" sz="1800" dirty="0">
                <a:effectLst/>
                <a:latin typeface="Lato" panose="020F0502020204030203" pitchFamily="34" charset="0"/>
                <a:ea typeface="Calibri" panose="020F0502020204030204" pitchFamily="34" charset="0"/>
                <a:cs typeface="Times New Roman" panose="02020603050405020304" pitchFamily="18" charset="0"/>
              </a:rPr>
              <a:t>We have seen how God is a God of love who calls us into covenant relationship.  That we obey God because He is God.  But as we go further, it’s crucial that our daily obedience is only about responding to God’s grace.  Imagine if you gave someone you love a gift for their birthday and they asked you, “Why did you do this?”  Now imagine you reply, “Because I had to.”  Or, “Because I was afraid you would be angry if I didn’t.”  Wouldn’t we have missed the whole point?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21</a:t>
            </a:fld>
            <a:endParaRPr lang="en-GB"/>
          </a:p>
        </p:txBody>
      </p:sp>
    </p:spTree>
    <p:extLst>
      <p:ext uri="{BB962C8B-B14F-4D97-AF65-F5344CB8AC3E}">
        <p14:creationId xmlns:p14="http://schemas.microsoft.com/office/powerpoint/2010/main" val="3822404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The only good reason for giving a gift is love.  Similarly, obedience and response to God which doesn’t come from love is not only destructive for our lives but undermines our sense of God’s great love for us.  The first and greatest commandment is to “Love God.”  Julian of Norwich put it like this, “The greatest honour we can give to God is to live gladly because of the knowledge of His love.”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22</a:t>
            </a:fld>
            <a:endParaRPr lang="en-GB"/>
          </a:p>
        </p:txBody>
      </p:sp>
    </p:spTree>
    <p:extLst>
      <p:ext uri="{BB962C8B-B14F-4D97-AF65-F5344CB8AC3E}">
        <p14:creationId xmlns:p14="http://schemas.microsoft.com/office/powerpoint/2010/main" val="2917335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It is easy for our “putting God’s teaching into practice” to slip into duty or legalism.  This can crush our spirits, make us bitter and judging of others, and as we shall see, fail to transform the heart.  The motive for being a disciple can only because we are loved, forgiven and accepted by God, even before we think about obeying Him.  “We love, because He first loved us.”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23</a:t>
            </a:fld>
            <a:endParaRPr lang="en-GB"/>
          </a:p>
        </p:txBody>
      </p:sp>
    </p:spTree>
    <p:extLst>
      <p:ext uri="{BB962C8B-B14F-4D97-AF65-F5344CB8AC3E}">
        <p14:creationId xmlns:p14="http://schemas.microsoft.com/office/powerpoint/2010/main" val="3308823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Scripture calls this undeserved, unconditional love grace.  We have explored how God is love.  His grace is the quality of love God has for us, and that Jesus’ life and death demonstrated, that gives complete and utter worth to anyone, regardless of who they are or how they live.  The starting place for obeying God can only be this: the more we grow in receiving His grace, the more we will want to pay attention and obey.   Responding to God in obedience is therefore effort, but it is never earning.  We are already loved, whether we obey or not.  As Paul writes, “</a:t>
            </a:r>
            <a:r>
              <a:rPr lang="en-GB" sz="1800" dirty="0">
                <a:solidFill>
                  <a:srgbClr val="000000"/>
                </a:solidFill>
                <a:effectLst/>
                <a:latin typeface="Lato" panose="020F0502020204030203" pitchFamily="34" charset="0"/>
                <a:ea typeface="Calibri" panose="020F0502020204030204" pitchFamily="34" charset="0"/>
                <a:cs typeface="Times New Roman" panose="02020603050405020304" pitchFamily="18" charset="0"/>
              </a:rPr>
              <a:t>For it is by grace you have been saved, through faith—and this is not from yourselves, it is the gift of God— </a:t>
            </a:r>
            <a:r>
              <a:rPr lang="en-GB" sz="1800" b="1" baseline="30000" dirty="0">
                <a:solidFill>
                  <a:srgbClr val="000000"/>
                </a:solidFill>
                <a:effectLst/>
                <a:latin typeface="Lato" panose="020F0502020204030203" pitchFamily="34" charset="0"/>
                <a:ea typeface="Calibri" panose="020F0502020204030204" pitchFamily="34" charset="0"/>
                <a:cs typeface="Arial" panose="020B0604020202020204" pitchFamily="34" charset="0"/>
              </a:rPr>
              <a:t>9 </a:t>
            </a:r>
            <a:r>
              <a:rPr lang="en-GB" sz="1800" dirty="0">
                <a:solidFill>
                  <a:srgbClr val="000000"/>
                </a:solidFill>
                <a:effectLst/>
                <a:latin typeface="Lato" panose="020F0502020204030203" pitchFamily="34" charset="0"/>
                <a:ea typeface="Calibri" panose="020F0502020204030204" pitchFamily="34" charset="0"/>
                <a:cs typeface="Times New Roman" panose="02020603050405020304" pitchFamily="18" charset="0"/>
              </a:rPr>
              <a:t>not by works, so that no one can boast.”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24</a:t>
            </a:fld>
            <a:endParaRPr lang="en-GB"/>
          </a:p>
        </p:txBody>
      </p:sp>
    </p:spTree>
    <p:extLst>
      <p:ext uri="{BB962C8B-B14F-4D97-AF65-F5344CB8AC3E}">
        <p14:creationId xmlns:p14="http://schemas.microsoft.com/office/powerpoint/2010/main" val="2387514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This is the jewel of Christian discipleship.  As one writer puts it, “Christians affirm a foundation of identity that is absolutely unique in the marketplace of spiritualties. Whether we realize it or not, our being is grounded in God’s love. …..And identity grounded in God would mean that when we think of who we are, the first thing that would come to mind is our status as someone who is deeply loved by God.”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25</a:t>
            </a:fld>
            <a:endParaRPr lang="en-GB"/>
          </a:p>
        </p:txBody>
      </p:sp>
    </p:spTree>
    <p:extLst>
      <p:ext uri="{BB962C8B-B14F-4D97-AF65-F5344CB8AC3E}">
        <p14:creationId xmlns:p14="http://schemas.microsoft.com/office/powerpoint/2010/main" val="1268239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Jesus was fully obedient to God His Father, even to death.  Scots theologian Thomas </a:t>
            </a:r>
            <a:r>
              <a:rPr lang="en-GB" sz="1800" dirty="0" err="1">
                <a:effectLst/>
                <a:latin typeface="Lato" panose="020F0502020204030203" pitchFamily="34" charset="0"/>
                <a:ea typeface="Calibri" panose="020F0502020204030204" pitchFamily="34" charset="0"/>
                <a:cs typeface="Times New Roman" panose="02020603050405020304" pitchFamily="18" charset="0"/>
              </a:rPr>
              <a:t>Smail</a:t>
            </a:r>
            <a:r>
              <a:rPr lang="en-GB" sz="1800" dirty="0">
                <a:effectLst/>
                <a:latin typeface="Lato" panose="020F0502020204030203" pitchFamily="34" charset="0"/>
                <a:ea typeface="Calibri" panose="020F0502020204030204" pitchFamily="34" charset="0"/>
                <a:cs typeface="Times New Roman" panose="02020603050405020304" pitchFamily="18" charset="0"/>
              </a:rPr>
              <a:t> says that the motive for this was “not legal obedience driven by commandment but trusting response to known love.”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26</a:t>
            </a:fld>
            <a:endParaRPr lang="en-GB"/>
          </a:p>
        </p:txBody>
      </p:sp>
    </p:spTree>
    <p:extLst>
      <p:ext uri="{BB962C8B-B14F-4D97-AF65-F5344CB8AC3E}">
        <p14:creationId xmlns:p14="http://schemas.microsoft.com/office/powerpoint/2010/main" val="1115236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27</a:t>
            </a:fld>
            <a:endParaRPr lang="en-GB"/>
          </a:p>
        </p:txBody>
      </p:sp>
    </p:spTree>
    <p:extLst>
      <p:ext uri="{BB962C8B-B14F-4D97-AF65-F5344CB8AC3E}">
        <p14:creationId xmlns:p14="http://schemas.microsoft.com/office/powerpoint/2010/main" val="2930899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We live in a world of conditionality and are trained from childhood that good behaviour leads to reward, while bad behaviour leads to punishment.   We can therefore easily slip into experiencing discipleship as religiously trying to build a bridge to God (which is perhaps a little arrogant!).  The reality of grace however is that God has, through Christ, built a bridge to us.  Christ was clear that it is only those who know they need to receive God’s grace that will truly turn to Him: </a:t>
            </a:r>
            <a:r>
              <a:rPr lang="en-GB" sz="1800" dirty="0">
                <a:solidFill>
                  <a:srgbClr val="000000"/>
                </a:solidFill>
                <a:effectLst/>
                <a:latin typeface="Lato" panose="020F0502020204030203" pitchFamily="34" charset="0"/>
                <a:ea typeface="Calibri" panose="020F0502020204030204" pitchFamily="34" charset="0"/>
                <a:cs typeface="Times New Roman" panose="02020603050405020304" pitchFamily="18" charset="0"/>
              </a:rPr>
              <a:t>“It is not the healthy who need a doctor, but the sick. </a:t>
            </a:r>
            <a:r>
              <a:rPr lang="en-GB" sz="1800" b="1" baseline="30000" dirty="0">
                <a:solidFill>
                  <a:srgbClr val="000000"/>
                </a:solidFill>
                <a:effectLst/>
                <a:latin typeface="Lato" panose="020F0502020204030203" pitchFamily="34" charset="0"/>
                <a:ea typeface="Calibri" panose="020F0502020204030204" pitchFamily="34" charset="0"/>
                <a:cs typeface="Arial" panose="020B0604020202020204" pitchFamily="34" charset="0"/>
              </a:rPr>
              <a:t>13 </a:t>
            </a:r>
            <a:r>
              <a:rPr lang="en-GB" sz="1800" dirty="0">
                <a:solidFill>
                  <a:srgbClr val="000000"/>
                </a:solidFill>
                <a:effectLst/>
                <a:latin typeface="Lato" panose="020F0502020204030203" pitchFamily="34" charset="0"/>
                <a:ea typeface="Calibri" panose="020F0502020204030204" pitchFamily="34" charset="0"/>
                <a:cs typeface="Times New Roman" panose="02020603050405020304" pitchFamily="18" charset="0"/>
              </a:rPr>
              <a:t>But go and learn what this means: ‘I desire mercy, not sacrifice.’</a:t>
            </a:r>
            <a:r>
              <a:rPr lang="en-GB" sz="1800" baseline="30000" dirty="0">
                <a:solidFill>
                  <a:srgbClr val="000000"/>
                </a:solidFill>
                <a:effectLst/>
                <a:latin typeface="Lato" panose="020F0502020204030203" pitchFamily="34" charset="0"/>
                <a:ea typeface="Calibri" panose="020F0502020204030204" pitchFamily="34" charset="0"/>
                <a:cs typeface="Times New Roman" panose="02020603050405020304" pitchFamily="18" charset="0"/>
              </a:rPr>
              <a:t> </a:t>
            </a:r>
            <a:r>
              <a:rPr lang="en-GB" sz="1800" dirty="0">
                <a:solidFill>
                  <a:srgbClr val="000000"/>
                </a:solidFill>
                <a:effectLst/>
                <a:latin typeface="Lato" panose="020F0502020204030203" pitchFamily="34" charset="0"/>
                <a:ea typeface="Calibri" panose="020F0502020204030204" pitchFamily="34" charset="0"/>
                <a:cs typeface="Times New Roman" panose="02020603050405020304" pitchFamily="18" charset="0"/>
              </a:rPr>
              <a:t> For I have not come to call the righteous, but sinners.”</a:t>
            </a:r>
            <a:r>
              <a:rPr lang="en-GB" sz="1800" dirty="0">
                <a:effectLst/>
                <a:latin typeface="Lato" panose="020F0502020204030203" pitchFamily="34" charset="0"/>
                <a:ea typeface="Calibri" panose="020F0502020204030204" pitchFamily="34" charset="0"/>
                <a:cs typeface="Times New Roman" panose="02020603050405020304" pitchFamily="18" charset="0"/>
              </a:rPr>
              <a:t>   It is only God’s grace that can give us the assurance that we are loved, and the motivation to serve Him.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28</a:t>
            </a:fld>
            <a:endParaRPr lang="en-GB"/>
          </a:p>
        </p:txBody>
      </p:sp>
    </p:spTree>
    <p:extLst>
      <p:ext uri="{BB962C8B-B14F-4D97-AF65-F5344CB8AC3E}">
        <p14:creationId xmlns:p14="http://schemas.microsoft.com/office/powerpoint/2010/main" val="2825689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29</a:t>
            </a:fld>
            <a:endParaRPr lang="en-GB"/>
          </a:p>
        </p:txBody>
      </p:sp>
    </p:spTree>
    <p:extLst>
      <p:ext uri="{BB962C8B-B14F-4D97-AF65-F5344CB8AC3E}">
        <p14:creationId xmlns:p14="http://schemas.microsoft.com/office/powerpoint/2010/main" val="2996932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a:t>
            </a:fld>
            <a:endParaRPr lang="en-GB"/>
          </a:p>
        </p:txBody>
      </p:sp>
    </p:spTree>
    <p:extLst>
      <p:ext uri="{BB962C8B-B14F-4D97-AF65-F5344CB8AC3E}">
        <p14:creationId xmlns:p14="http://schemas.microsoft.com/office/powerpoint/2010/main" val="3912055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Lato" panose="020F0502020204030203" pitchFamily="34" charset="0"/>
                <a:ea typeface="Calibri" panose="020F0502020204030204" pitchFamily="34" charset="0"/>
                <a:cs typeface="Times New Roman" panose="02020603050405020304" pitchFamily="18" charset="0"/>
              </a:rPr>
              <a:t>As a way of living into our true identity.  </a:t>
            </a:r>
            <a:r>
              <a:rPr lang="en-GB" sz="1800" dirty="0">
                <a:effectLst/>
                <a:latin typeface="Lato" panose="020F0502020204030203" pitchFamily="34" charset="0"/>
                <a:ea typeface="Calibri" panose="020F0502020204030204" pitchFamily="34" charset="0"/>
                <a:cs typeface="Times New Roman" panose="02020603050405020304" pitchFamily="18" charset="0"/>
              </a:rPr>
              <a:t>It’s worth repeating that in daily discipleship, one of the best reasons for responding to God is not to gain an identity but because He has already given us an identity.   In fact, while the world of consumerism might try and seduce into building our own identity through what we own, Christians believe that it is only God who can truly tell us who we are.  It’s only by receiving this identity that we will truly change - the more we realize how God sees us, the more we will want to obey Him and to become our true selves.  One writer puts it like this, “We are never free until we submit our hearts and minds in obedience to Christ, and we are never so much our true selves as when becoming more like him.”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30</a:t>
            </a:fld>
            <a:endParaRPr lang="en-GB"/>
          </a:p>
        </p:txBody>
      </p:sp>
    </p:spTree>
    <p:extLst>
      <p:ext uri="{BB962C8B-B14F-4D97-AF65-F5344CB8AC3E}">
        <p14:creationId xmlns:p14="http://schemas.microsoft.com/office/powerpoint/2010/main" val="515255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Lato" panose="020F0502020204030203" pitchFamily="34" charset="0"/>
                <a:ea typeface="Calibri" panose="020F0502020204030204" pitchFamily="34" charset="0"/>
                <a:cs typeface="Times New Roman" panose="02020603050405020304" pitchFamily="18" charset="0"/>
              </a:rPr>
              <a:t>Restored confidence in obeying:</a:t>
            </a:r>
            <a:r>
              <a:rPr lang="en-GB" sz="1800" dirty="0">
                <a:effectLst/>
                <a:latin typeface="Lato" panose="020F0502020204030203" pitchFamily="34" charset="0"/>
                <a:ea typeface="Calibri" panose="020F0502020204030204" pitchFamily="34" charset="0"/>
                <a:cs typeface="Times New Roman" panose="02020603050405020304" pitchFamily="18" charset="0"/>
              </a:rPr>
              <a:t>  One of the reasons I respond to God is because although I am not divine like Jesus, because I share in the same restored identity revealed in Jesus I do things “in His name” – authorised as a covenant-partner to act on His behalf.  This gives me an incredible dignity and motivation.  Pete Greig puts it like this: “I am no longer sitting in a world of troubles looking up to God for help; rather, I am seated with Christ, looking down from the same vantage point He has.”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31</a:t>
            </a:fld>
            <a:endParaRPr lang="en-GB"/>
          </a:p>
        </p:txBody>
      </p:sp>
    </p:spTree>
    <p:extLst>
      <p:ext uri="{BB962C8B-B14F-4D97-AF65-F5344CB8AC3E}">
        <p14:creationId xmlns:p14="http://schemas.microsoft.com/office/powerpoint/2010/main" val="3752934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Lato" panose="020F0502020204030203" pitchFamily="34" charset="0"/>
                <a:ea typeface="Calibri" panose="020F0502020204030204" pitchFamily="34" charset="0"/>
                <a:cs typeface="Times New Roman" panose="02020603050405020304" pitchFamily="18" charset="0"/>
              </a:rPr>
              <a:t>Restored desire to obey</a:t>
            </a:r>
            <a:r>
              <a:rPr lang="en-GB" sz="1800" dirty="0">
                <a:effectLst/>
                <a:latin typeface="Lato" panose="020F0502020204030203" pitchFamily="34" charset="0"/>
                <a:ea typeface="Calibri" panose="020F0502020204030204" pitchFamily="34" charset="0"/>
                <a:cs typeface="Times New Roman" panose="02020603050405020304" pitchFamily="18" charset="0"/>
              </a:rPr>
              <a:t>:  As you live into the identity God gives you as a disciple, there is a freedom in serving God, not out of a sense of duty, but out of love.  Paul described this by contrasting a fear-based slave mentality that comes from trying to please God in our own strength, with growing in our desire to God’s will as we realize our identity as His “adopted children”.  “You did not receive the spirit of slavery to fall back into fear, but you have received the spirit of adoption as sons by whom we cry Abba father.”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32</a:t>
            </a:fld>
            <a:endParaRPr lang="en-GB"/>
          </a:p>
        </p:txBody>
      </p:sp>
    </p:spTree>
    <p:extLst>
      <p:ext uri="{BB962C8B-B14F-4D97-AF65-F5344CB8AC3E}">
        <p14:creationId xmlns:p14="http://schemas.microsoft.com/office/powerpoint/2010/main" val="1147432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33</a:t>
            </a:fld>
            <a:endParaRPr lang="en-GB"/>
          </a:p>
        </p:txBody>
      </p:sp>
    </p:spTree>
    <p:extLst>
      <p:ext uri="{BB962C8B-B14F-4D97-AF65-F5344CB8AC3E}">
        <p14:creationId xmlns:p14="http://schemas.microsoft.com/office/powerpoint/2010/main" val="1268967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Calibri" panose="020F0502020204030204" pitchFamily="34" charset="0"/>
              </a:rPr>
              <a:t>The outline of this content is available as a bookmark, as well as in the session book.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34</a:t>
            </a:fld>
            <a:endParaRPr lang="en-GB"/>
          </a:p>
        </p:txBody>
      </p:sp>
    </p:spTree>
    <p:extLst>
      <p:ext uri="{BB962C8B-B14F-4D97-AF65-F5344CB8AC3E}">
        <p14:creationId xmlns:p14="http://schemas.microsoft.com/office/powerpoint/2010/main" val="2330736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800" dirty="0">
                <a:effectLst/>
                <a:latin typeface="Lato" panose="020F0502020204030203" pitchFamily="34" charset="0"/>
                <a:ea typeface="Calibri" panose="020F0502020204030204" pitchFamily="34" charset="0"/>
                <a:cs typeface="Times New Roman" panose="02020603050405020304" pitchFamily="18" charset="0"/>
              </a:rPr>
              <a:t>On a daily basis how we put God at the centre is shaped by three things: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b="1" dirty="0">
                <a:effectLst/>
                <a:latin typeface="Lato" panose="020F0502020204030203" pitchFamily="34" charset="0"/>
                <a:ea typeface="Calibri" panose="020F0502020204030204" pitchFamily="34" charset="0"/>
                <a:cs typeface="Times New Roman" panose="02020603050405020304" pitchFamily="18" charset="0"/>
              </a:rPr>
              <a:t>What we give attention to:</a:t>
            </a:r>
            <a:r>
              <a:rPr lang="en-GB" sz="1800" dirty="0">
                <a:effectLst/>
                <a:latin typeface="Lato" panose="020F0502020204030203" pitchFamily="34" charset="0"/>
                <a:ea typeface="Calibri" panose="020F0502020204030204" pitchFamily="34" charset="0"/>
                <a:cs typeface="Times New Roman" panose="02020603050405020304" pitchFamily="18" charset="0"/>
              </a:rPr>
              <a:t>  Being open to God’s presence and paying attention to what He is saying, which leads to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b="1" dirty="0">
                <a:effectLst/>
                <a:latin typeface="Lato" panose="020F0502020204030203" pitchFamily="34" charset="0"/>
                <a:ea typeface="Calibri" panose="020F0502020204030204" pitchFamily="34" charset="0"/>
                <a:cs typeface="Times New Roman" panose="02020603050405020304" pitchFamily="18" charset="0"/>
              </a:rPr>
              <a:t>The choices we make in what we do</a:t>
            </a:r>
            <a:r>
              <a:rPr lang="en-GB" sz="1800" dirty="0">
                <a:effectLst/>
                <a:latin typeface="Lato" panose="020F0502020204030203" pitchFamily="34" charset="0"/>
                <a:ea typeface="Calibri" panose="020F0502020204030204" pitchFamily="34" charset="0"/>
                <a:cs typeface="Times New Roman" panose="02020603050405020304" pitchFamily="18" charset="0"/>
              </a:rPr>
              <a:t>: Responding to what He is saying in loving obedience, which leads to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b="1" dirty="0">
                <a:effectLst/>
                <a:latin typeface="Lato" panose="020F0502020204030203" pitchFamily="34" charset="0"/>
                <a:ea typeface="Calibri" panose="020F0502020204030204" pitchFamily="34" charset="0"/>
                <a:cs typeface="Times New Roman" panose="02020603050405020304" pitchFamily="18" charset="0"/>
              </a:rPr>
              <a:t>The character we are becoming</a:t>
            </a:r>
            <a:r>
              <a:rPr lang="en-GB" sz="1800" dirty="0">
                <a:effectLst/>
                <a:latin typeface="Lato" panose="020F0502020204030203" pitchFamily="34" charset="0"/>
                <a:ea typeface="Calibri" panose="020F0502020204030204" pitchFamily="34" charset="0"/>
                <a:cs typeface="Times New Roman" panose="02020603050405020304" pitchFamily="18" charset="0"/>
              </a:rPr>
              <a:t>:  Enabling God to change me from the inside out to become more like Christ by putting into practice regular ways of living which open me up to the work of His Spirit.  (This is the focus of module 2 – Becoming like Christ)  This session focusses particularly on the first two:  How do we pay attention to God day by day?  And what are the best reasons to respond in obedience to what He is saying?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a:t>
            </a:fld>
            <a:endParaRPr lang="en-GB"/>
          </a:p>
        </p:txBody>
      </p:sp>
    </p:spTree>
    <p:extLst>
      <p:ext uri="{BB962C8B-B14F-4D97-AF65-F5344CB8AC3E}">
        <p14:creationId xmlns:p14="http://schemas.microsoft.com/office/powerpoint/2010/main" val="2692083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5</a:t>
            </a:fld>
            <a:endParaRPr lang="en-GB"/>
          </a:p>
        </p:txBody>
      </p:sp>
    </p:spTree>
    <p:extLst>
      <p:ext uri="{BB962C8B-B14F-4D97-AF65-F5344CB8AC3E}">
        <p14:creationId xmlns:p14="http://schemas.microsoft.com/office/powerpoint/2010/main" val="60837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We are constantly paying attention and responding to different voices in life.  As we have seen, being a disciple at its most basic is growing in responding to God above all else.  Jesus said God’s word is more important than food:  “Humans do not live by bread alone, but by every word that comes from the mouth of God.”  (Matthew 4:4)  He had a deep sense that His life was shaped by God’s leading:  “</a:t>
            </a:r>
            <a:r>
              <a:rPr lang="en-GB" sz="1800" dirty="0">
                <a:solidFill>
                  <a:srgbClr val="222222"/>
                </a:solidFill>
                <a:effectLst/>
                <a:latin typeface="Lato" panose="020F0502020204030203" pitchFamily="34" charset="0"/>
                <a:ea typeface="Calibri" panose="020F0502020204030204" pitchFamily="34" charset="0"/>
                <a:cs typeface="Arial" panose="020B0604020202020204" pitchFamily="34" charset="0"/>
              </a:rPr>
              <a:t>"I tell you the truth, the Son can do nothing by himself; he can do only what he sees his Father doing, because whatever the Father does the Son also does.</a:t>
            </a:r>
            <a:r>
              <a:rPr lang="en-GB" sz="1800" dirty="0">
                <a:effectLst/>
                <a:latin typeface="Lato" panose="020F0502020204030203" pitchFamily="34" charset="0"/>
                <a:ea typeface="Calibri" panose="020F0502020204030204" pitchFamily="34" charset="0"/>
                <a:cs typeface="Times New Roman" panose="02020603050405020304" pitchFamily="18" charset="0"/>
              </a:rPr>
              <a:t> (John 5:19).  One writer put it like this, “We are what we hear from God.” (Emil Brunner.)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6</a:t>
            </a:fld>
            <a:endParaRPr lang="en-GB"/>
          </a:p>
        </p:txBody>
      </p:sp>
    </p:spTree>
    <p:extLst>
      <p:ext uri="{BB962C8B-B14F-4D97-AF65-F5344CB8AC3E}">
        <p14:creationId xmlns:p14="http://schemas.microsoft.com/office/powerpoint/2010/main" val="3925034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7</a:t>
            </a:fld>
            <a:endParaRPr lang="en-GB"/>
          </a:p>
        </p:txBody>
      </p:sp>
    </p:spTree>
    <p:extLst>
      <p:ext uri="{BB962C8B-B14F-4D97-AF65-F5344CB8AC3E}">
        <p14:creationId xmlns:p14="http://schemas.microsoft.com/office/powerpoint/2010/main" val="1347561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In Mark 1: 14 we read, “Jesus went into Galilee, proclaiming the good news of God.  “The time has come,” he said. “The kingdom of God has come near. Repent and believe the good news!”  When Jesus started His ministry, He began by telling people two important things: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8</a:t>
            </a:fld>
            <a:endParaRPr lang="en-GB"/>
          </a:p>
        </p:txBody>
      </p:sp>
    </p:spTree>
    <p:extLst>
      <p:ext uri="{BB962C8B-B14F-4D97-AF65-F5344CB8AC3E}">
        <p14:creationId xmlns:p14="http://schemas.microsoft.com/office/powerpoint/2010/main" val="448910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Lato" panose="020F0502020204030203" pitchFamily="34" charset="0"/>
                <a:ea typeface="Calibri" panose="020F0502020204030204" pitchFamily="34" charset="0"/>
                <a:cs typeface="Times New Roman" panose="02020603050405020304" pitchFamily="18" charset="0"/>
              </a:rPr>
              <a:t>That this was a particular moment to pay attention</a:t>
            </a:r>
            <a:r>
              <a:rPr lang="en-GB" sz="1800" dirty="0">
                <a:effectLst/>
                <a:latin typeface="Lato" panose="020F0502020204030203" pitchFamily="34" charset="0"/>
                <a:ea typeface="Calibri" panose="020F0502020204030204" pitchFamily="34" charset="0"/>
                <a:cs typeface="Times New Roman" panose="02020603050405020304" pitchFamily="18" charset="0"/>
              </a:rPr>
              <a:t>.  This was not just “ordinary”, minute by minute time (</a:t>
            </a:r>
            <a:r>
              <a:rPr lang="en-GB" sz="1800" dirty="0" err="1">
                <a:effectLst/>
                <a:latin typeface="Lato" panose="020F0502020204030203" pitchFamily="34" charset="0"/>
                <a:ea typeface="Calibri" panose="020F0502020204030204" pitchFamily="34" charset="0"/>
                <a:cs typeface="Times New Roman" panose="02020603050405020304" pitchFamily="18" charset="0"/>
              </a:rPr>
              <a:t>chronos</a:t>
            </a:r>
            <a:r>
              <a:rPr lang="en-GB" sz="1800" dirty="0">
                <a:effectLst/>
                <a:latin typeface="Lato" panose="020F0502020204030203" pitchFamily="34" charset="0"/>
                <a:ea typeface="Calibri" panose="020F0502020204030204" pitchFamily="34" charset="0"/>
                <a:cs typeface="Times New Roman" panose="02020603050405020304" pitchFamily="18" charset="0"/>
              </a:rPr>
              <a:t>), this was a time when God was acting in a new way.  When He said, “The time has come” the word for time (Kairos) is a specific time of opportunity.  He told them that this moment was a time when, “The kingdom of God has come near.”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9</a:t>
            </a:fld>
            <a:endParaRPr lang="en-GB"/>
          </a:p>
        </p:txBody>
      </p:sp>
    </p:spTree>
    <p:extLst>
      <p:ext uri="{BB962C8B-B14F-4D97-AF65-F5344CB8AC3E}">
        <p14:creationId xmlns:p14="http://schemas.microsoft.com/office/powerpoint/2010/main" val="1043464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A13-629D-DA47-A355-0318CA5E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5482F-11A6-2E40-A68B-B42FECEFE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108B-602C-994D-B837-0A2155BA780E}"/>
              </a:ext>
            </a:extLst>
          </p:cNvPr>
          <p:cNvSpPr>
            <a:spLocks noGrp="1"/>
          </p:cNvSpPr>
          <p:nvPr>
            <p:ph type="dt" sz="half" idx="10"/>
          </p:nvPr>
        </p:nvSpPr>
        <p:spPr/>
        <p:txBody>
          <a:bodyPr/>
          <a:lstStyle/>
          <a:p>
            <a:fld id="{5CE0EBA2-3046-0746-9906-4A7D0BD7DD5C}" type="datetimeFigureOut">
              <a:rPr lang="en-US" smtClean="0"/>
              <a:t>10/18/2021</a:t>
            </a:fld>
            <a:endParaRPr lang="en-US"/>
          </a:p>
        </p:txBody>
      </p:sp>
      <p:sp>
        <p:nvSpPr>
          <p:cNvPr id="5" name="Footer Placeholder 4">
            <a:extLst>
              <a:ext uri="{FF2B5EF4-FFF2-40B4-BE49-F238E27FC236}">
                <a16:creationId xmlns:a16="http://schemas.microsoft.com/office/drawing/2014/main" id="{52CBFB78-9776-0245-BCFB-3C1D7D040097}"/>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E759E54-3573-C447-85A8-0629A807E18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995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238A-288B-6E4B-9F5E-3D6C8D5F1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F356-5B3F-EA40-A5EA-69D34D6D6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134005-298D-0940-8697-5707894F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0218-13F8-7340-9A35-31B441F71814}"/>
              </a:ext>
            </a:extLst>
          </p:cNvPr>
          <p:cNvSpPr>
            <a:spLocks noGrp="1"/>
          </p:cNvSpPr>
          <p:nvPr>
            <p:ph type="dt" sz="half" idx="10"/>
          </p:nvPr>
        </p:nvSpPr>
        <p:spPr/>
        <p:txBody>
          <a:bodyPr/>
          <a:lstStyle/>
          <a:p>
            <a:fld id="{5CE0EBA2-3046-0746-9906-4A7D0BD7DD5C}" type="datetimeFigureOut">
              <a:rPr lang="en-US" smtClean="0"/>
              <a:t>10/18/2021</a:t>
            </a:fld>
            <a:endParaRPr lang="en-US"/>
          </a:p>
        </p:txBody>
      </p:sp>
      <p:sp>
        <p:nvSpPr>
          <p:cNvPr id="6" name="Footer Placeholder 5">
            <a:extLst>
              <a:ext uri="{FF2B5EF4-FFF2-40B4-BE49-F238E27FC236}">
                <a16:creationId xmlns:a16="http://schemas.microsoft.com/office/drawing/2014/main" id="{0D52D81C-45AF-7141-A265-28EF99F70D89}"/>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054EA1-8DD2-6A43-95CD-D934CF7E685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2993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F652-EC8D-5E4D-B541-482B8B247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D187F-9A47-9F49-9D8E-C19690E3A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2E7F0-9B93-644B-AE8F-D7702F04E2BA}"/>
              </a:ext>
            </a:extLst>
          </p:cNvPr>
          <p:cNvSpPr>
            <a:spLocks noGrp="1"/>
          </p:cNvSpPr>
          <p:nvPr>
            <p:ph type="dt" sz="half" idx="10"/>
          </p:nvPr>
        </p:nvSpPr>
        <p:spPr/>
        <p:txBody>
          <a:bodyPr/>
          <a:lstStyle/>
          <a:p>
            <a:fld id="{5CE0EBA2-3046-0746-9906-4A7D0BD7DD5C}" type="datetimeFigureOut">
              <a:rPr lang="en-US" smtClean="0"/>
              <a:t>10/18/2021</a:t>
            </a:fld>
            <a:endParaRPr lang="en-US"/>
          </a:p>
        </p:txBody>
      </p:sp>
      <p:sp>
        <p:nvSpPr>
          <p:cNvPr id="5" name="Footer Placeholder 4">
            <a:extLst>
              <a:ext uri="{FF2B5EF4-FFF2-40B4-BE49-F238E27FC236}">
                <a16:creationId xmlns:a16="http://schemas.microsoft.com/office/drawing/2014/main" id="{312C8F99-AF7C-3F4A-8EF9-CED6D87B3216}"/>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169C3-0966-8042-988D-2B932C2562E2}"/>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209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3893D-627F-8445-8927-0F54138493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B6604-A859-2F4D-8CAF-B5E618A99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93D28-0ABE-DA4B-AD13-9D23C918E6CB}"/>
              </a:ext>
            </a:extLst>
          </p:cNvPr>
          <p:cNvSpPr>
            <a:spLocks noGrp="1"/>
          </p:cNvSpPr>
          <p:nvPr>
            <p:ph type="dt" sz="half" idx="10"/>
          </p:nvPr>
        </p:nvSpPr>
        <p:spPr/>
        <p:txBody>
          <a:bodyPr/>
          <a:lstStyle/>
          <a:p>
            <a:fld id="{5CE0EBA2-3046-0746-9906-4A7D0BD7DD5C}" type="datetimeFigureOut">
              <a:rPr lang="en-US" smtClean="0"/>
              <a:t>10/18/2021</a:t>
            </a:fld>
            <a:endParaRPr lang="en-US"/>
          </a:p>
        </p:txBody>
      </p:sp>
      <p:sp>
        <p:nvSpPr>
          <p:cNvPr id="5" name="Footer Placeholder 4">
            <a:extLst>
              <a:ext uri="{FF2B5EF4-FFF2-40B4-BE49-F238E27FC236}">
                <a16:creationId xmlns:a16="http://schemas.microsoft.com/office/drawing/2014/main" id="{171C9412-E77F-374A-9623-7CF6481B4A01}"/>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3F2FB1-4174-B744-9C15-C7ABD66EB64E}"/>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8792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10/18/2021</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380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63DB-5DAB-6A40-9FCA-CBC0EAFFE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2C0B9E-D487-994A-8F62-88E67EA6D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4212-2463-3A40-97C6-08BE512BE844}"/>
              </a:ext>
            </a:extLst>
          </p:cNvPr>
          <p:cNvSpPr>
            <a:spLocks noGrp="1"/>
          </p:cNvSpPr>
          <p:nvPr>
            <p:ph type="dt" sz="half" idx="10"/>
          </p:nvPr>
        </p:nvSpPr>
        <p:spPr/>
        <p:txBody>
          <a:bodyPr/>
          <a:lstStyle/>
          <a:p>
            <a:fld id="{5CE0EBA2-3046-0746-9906-4A7D0BD7DD5C}" type="datetimeFigureOut">
              <a:rPr lang="en-US" smtClean="0"/>
              <a:t>10/18/2021</a:t>
            </a:fld>
            <a:endParaRPr lang="en-US"/>
          </a:p>
        </p:txBody>
      </p:sp>
      <p:sp>
        <p:nvSpPr>
          <p:cNvPr id="5" name="Footer Placeholder 4">
            <a:extLst>
              <a:ext uri="{FF2B5EF4-FFF2-40B4-BE49-F238E27FC236}">
                <a16:creationId xmlns:a16="http://schemas.microsoft.com/office/drawing/2014/main" id="{E4981439-DE81-3744-B527-416EDA35D9F8}"/>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6CABE61-8EC5-F148-86D1-A48D18BADA61}"/>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612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9D3-EE7F-4543-835A-81885A1BD1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7075-E502-3A4B-81D3-1DBF2DF4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E9F40-4B81-D146-A107-82A0A8A4CE0F}"/>
              </a:ext>
            </a:extLst>
          </p:cNvPr>
          <p:cNvSpPr>
            <a:spLocks noGrp="1"/>
          </p:cNvSpPr>
          <p:nvPr>
            <p:ph type="dt" sz="half" idx="10"/>
          </p:nvPr>
        </p:nvSpPr>
        <p:spPr/>
        <p:txBody>
          <a:bodyPr/>
          <a:lstStyle/>
          <a:p>
            <a:fld id="{5CE0EBA2-3046-0746-9906-4A7D0BD7DD5C}" type="datetimeFigureOut">
              <a:rPr lang="en-US" smtClean="0"/>
              <a:t>10/18/2021</a:t>
            </a:fld>
            <a:endParaRPr lang="en-US"/>
          </a:p>
        </p:txBody>
      </p:sp>
      <p:sp>
        <p:nvSpPr>
          <p:cNvPr id="5" name="Footer Placeholder 4">
            <a:extLst>
              <a:ext uri="{FF2B5EF4-FFF2-40B4-BE49-F238E27FC236}">
                <a16:creationId xmlns:a16="http://schemas.microsoft.com/office/drawing/2014/main" id="{13438D80-BB20-7143-B14E-896EA58ECE0E}"/>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FCFD9-0AD6-5C48-9D5C-F69A4126652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0597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FD7-A43E-0F43-8379-AB495A453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95C626-248D-3B48-BF61-97734BC0D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95F36-65EC-F44A-AE45-C86E64482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8A200-82C5-CE40-A706-B35447CD6DD8}"/>
              </a:ext>
            </a:extLst>
          </p:cNvPr>
          <p:cNvSpPr>
            <a:spLocks noGrp="1"/>
          </p:cNvSpPr>
          <p:nvPr>
            <p:ph type="dt" sz="half" idx="10"/>
          </p:nvPr>
        </p:nvSpPr>
        <p:spPr/>
        <p:txBody>
          <a:bodyPr/>
          <a:lstStyle/>
          <a:p>
            <a:fld id="{5CE0EBA2-3046-0746-9906-4A7D0BD7DD5C}" type="datetimeFigureOut">
              <a:rPr lang="en-US" smtClean="0"/>
              <a:t>10/18/2021</a:t>
            </a:fld>
            <a:endParaRPr lang="en-US"/>
          </a:p>
        </p:txBody>
      </p:sp>
      <p:sp>
        <p:nvSpPr>
          <p:cNvPr id="6" name="Footer Placeholder 5">
            <a:extLst>
              <a:ext uri="{FF2B5EF4-FFF2-40B4-BE49-F238E27FC236}">
                <a16:creationId xmlns:a16="http://schemas.microsoft.com/office/drawing/2014/main" id="{C41F8759-6CAB-9848-9C7F-D6BF36002392}"/>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2330EA-2FF9-6F43-8ACB-432C97B06A8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422872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36-1B85-D146-964D-16BE024BBC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D50DE-4D3D-164C-BA59-B23CB386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145F4-BFD9-C047-BA71-57B8A509E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B6A42-D865-7848-B033-4477B9AB9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F1857-F425-2E44-984F-FB68E5C69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A64B6-19AB-0D42-A5FD-0B2283C26D1E}"/>
              </a:ext>
            </a:extLst>
          </p:cNvPr>
          <p:cNvSpPr>
            <a:spLocks noGrp="1"/>
          </p:cNvSpPr>
          <p:nvPr>
            <p:ph type="dt" sz="half" idx="10"/>
          </p:nvPr>
        </p:nvSpPr>
        <p:spPr/>
        <p:txBody>
          <a:bodyPr/>
          <a:lstStyle/>
          <a:p>
            <a:fld id="{5CE0EBA2-3046-0746-9906-4A7D0BD7DD5C}" type="datetimeFigureOut">
              <a:rPr lang="en-US" smtClean="0"/>
              <a:t>10/18/2021</a:t>
            </a:fld>
            <a:endParaRPr lang="en-US"/>
          </a:p>
        </p:txBody>
      </p:sp>
      <p:sp>
        <p:nvSpPr>
          <p:cNvPr id="8" name="Footer Placeholder 7">
            <a:extLst>
              <a:ext uri="{FF2B5EF4-FFF2-40B4-BE49-F238E27FC236}">
                <a16:creationId xmlns:a16="http://schemas.microsoft.com/office/drawing/2014/main" id="{3CB13DE8-9F2C-0F46-9D12-2D79A0BFEDB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C849FA-9A01-E74D-A689-1BB8E879D4E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1743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1F58-F529-2646-9EF1-D6D2B0249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C2F9F-4614-0641-A20C-34D76C3FBAD9}"/>
              </a:ext>
            </a:extLst>
          </p:cNvPr>
          <p:cNvSpPr>
            <a:spLocks noGrp="1"/>
          </p:cNvSpPr>
          <p:nvPr>
            <p:ph type="dt" sz="half" idx="10"/>
          </p:nvPr>
        </p:nvSpPr>
        <p:spPr/>
        <p:txBody>
          <a:bodyPr/>
          <a:lstStyle/>
          <a:p>
            <a:fld id="{5CE0EBA2-3046-0746-9906-4A7D0BD7DD5C}" type="datetimeFigureOut">
              <a:rPr lang="en-US" smtClean="0"/>
              <a:t>10/18/2021</a:t>
            </a:fld>
            <a:endParaRPr lang="en-US"/>
          </a:p>
        </p:txBody>
      </p:sp>
      <p:sp>
        <p:nvSpPr>
          <p:cNvPr id="4" name="Footer Placeholder 3">
            <a:extLst>
              <a:ext uri="{FF2B5EF4-FFF2-40B4-BE49-F238E27FC236}">
                <a16:creationId xmlns:a16="http://schemas.microsoft.com/office/drawing/2014/main" id="{0C806993-D0D2-DE4C-B043-8E116DA57315}"/>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43BA36-6128-FA4D-AB66-B46A449890FC}"/>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3179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5021B-84E0-1240-8A00-99F0D92082EA}"/>
              </a:ext>
            </a:extLst>
          </p:cNvPr>
          <p:cNvSpPr>
            <a:spLocks noGrp="1"/>
          </p:cNvSpPr>
          <p:nvPr>
            <p:ph type="dt" sz="half" idx="10"/>
          </p:nvPr>
        </p:nvSpPr>
        <p:spPr/>
        <p:txBody>
          <a:bodyPr/>
          <a:lstStyle/>
          <a:p>
            <a:fld id="{5CE0EBA2-3046-0746-9906-4A7D0BD7DD5C}" type="datetimeFigureOut">
              <a:rPr lang="en-US" smtClean="0"/>
              <a:t>10/18/2021</a:t>
            </a:fld>
            <a:endParaRPr lang="en-US"/>
          </a:p>
        </p:txBody>
      </p:sp>
      <p:sp>
        <p:nvSpPr>
          <p:cNvPr id="3" name="Footer Placeholder 2">
            <a:extLst>
              <a:ext uri="{FF2B5EF4-FFF2-40B4-BE49-F238E27FC236}">
                <a16:creationId xmlns:a16="http://schemas.microsoft.com/office/drawing/2014/main" id="{99ED16F9-B5B6-0A43-89A1-8F64C5CF5DD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ECAC12-B55F-3A45-8B1B-07DE2B74187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7979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7F51-2E24-0B4F-A9DA-0BD18BE9BF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067FF-820C-8942-9474-A72EAF316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FD3A-5EF2-7446-A120-268EC810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A6EB-3448-CE4F-AF1A-4D43B5C275FE}"/>
              </a:ext>
            </a:extLst>
          </p:cNvPr>
          <p:cNvSpPr>
            <a:spLocks noGrp="1"/>
          </p:cNvSpPr>
          <p:nvPr>
            <p:ph type="dt" sz="half" idx="10"/>
          </p:nvPr>
        </p:nvSpPr>
        <p:spPr/>
        <p:txBody>
          <a:bodyPr/>
          <a:lstStyle/>
          <a:p>
            <a:fld id="{5CE0EBA2-3046-0746-9906-4A7D0BD7DD5C}" type="datetimeFigureOut">
              <a:rPr lang="en-US" smtClean="0"/>
              <a:t>10/18/2021</a:t>
            </a:fld>
            <a:endParaRPr lang="en-US"/>
          </a:p>
        </p:txBody>
      </p:sp>
      <p:sp>
        <p:nvSpPr>
          <p:cNvPr id="6" name="Footer Placeholder 5">
            <a:extLst>
              <a:ext uri="{FF2B5EF4-FFF2-40B4-BE49-F238E27FC236}">
                <a16:creationId xmlns:a16="http://schemas.microsoft.com/office/drawing/2014/main" id="{DF219AB4-84C8-4E4C-AAF8-D574284802CC}"/>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2B896-BD26-DA4E-A2EF-0A878963120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10932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10/18/2021</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2B80A7-6D2A-41AB-B724-2DA23DE9B2B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1146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92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13278-820F-4E48-9439-C950BDFD6D9D}"/>
              </a:ext>
            </a:extLst>
          </p:cNvPr>
          <p:cNvPicPr>
            <a:picLocks noChangeAspect="1"/>
          </p:cNvPicPr>
          <p:nvPr/>
        </p:nvPicPr>
        <p:blipFill>
          <a:blip r:embed="rId15"/>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4BF0AE-BBF4-D54C-B10E-AE1267BF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4AADE-4B0C-DF40-B99D-121D6F39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0A495-10E1-F64A-8CA8-6336337F6FD8}"/>
              </a:ext>
            </a:extLst>
          </p:cNvPr>
          <p:cNvSpPr>
            <a:spLocks noGrp="1"/>
          </p:cNvSpPr>
          <p:nvPr>
            <p:ph type="dt" sz="half" idx="2"/>
          </p:nvPr>
        </p:nvSpPr>
        <p:spPr>
          <a:xfrm>
            <a:off x="838200" y="63056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5CE0EBA2-3046-0746-9906-4A7D0BD7DD5C}" type="datetimeFigureOut">
              <a:rPr lang="en-US" smtClean="0"/>
              <a:pPr/>
              <a:t>10/18/2021</a:t>
            </a:fld>
            <a:endParaRPr lang="en-US"/>
          </a:p>
        </p:txBody>
      </p:sp>
      <p:sp>
        <p:nvSpPr>
          <p:cNvPr id="5" name="Footer Placeholder 4">
            <a:extLst>
              <a:ext uri="{FF2B5EF4-FFF2-40B4-BE49-F238E27FC236}">
                <a16:creationId xmlns:a16="http://schemas.microsoft.com/office/drawing/2014/main" id="{AE6441B7-BFAF-CE40-89F9-A724FA530D40}"/>
              </a:ext>
            </a:extLst>
          </p:cNvPr>
          <p:cNvSpPr>
            <a:spLocks noGrp="1"/>
          </p:cNvSpPr>
          <p:nvPr>
            <p:ph type="ftr" sz="quarter" idx="3"/>
          </p:nvPr>
        </p:nvSpPr>
        <p:spPr>
          <a:xfrm>
            <a:off x="4038600" y="63056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910968CB-DB71-D84A-A08D-7578B00C146B}"/>
              </a:ext>
            </a:extLst>
          </p:cNvPr>
          <p:cNvSpPr>
            <a:spLocks noGrp="1"/>
          </p:cNvSpPr>
          <p:nvPr>
            <p:ph type="sldNum" sz="quarter" idx="4"/>
          </p:nvPr>
        </p:nvSpPr>
        <p:spPr>
          <a:xfrm>
            <a:off x="8610600" y="63056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45B99C00-5FFA-F04F-8FE8-9BDB8AA2D07B}" type="slidenum">
              <a:rPr lang="en-US" smtClean="0"/>
              <a:pPr/>
              <a:t>‹#›</a:t>
            </a:fld>
            <a:endParaRPr lang="en-US"/>
          </a:p>
        </p:txBody>
      </p:sp>
      <p:pic>
        <p:nvPicPr>
          <p:cNvPr id="8" name="Picture 7">
            <a:extLst>
              <a:ext uri="{FF2B5EF4-FFF2-40B4-BE49-F238E27FC236}">
                <a16:creationId xmlns:a16="http://schemas.microsoft.com/office/drawing/2014/main" id="{B4AFB666-D2F7-4051-9AD0-0D51B022FF70}"/>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30534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91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itle 1">
            <a:extLst>
              <a:ext uri="{FF2B5EF4-FFF2-40B4-BE49-F238E27FC236}">
                <a16:creationId xmlns:a16="http://schemas.microsoft.com/office/drawing/2014/main" id="{41C72D76-1D80-4789-99EB-56FE333E8449}"/>
              </a:ext>
            </a:extLst>
          </p:cNvPr>
          <p:cNvSpPr txBox="1">
            <a:spLocks/>
          </p:cNvSpPr>
          <p:nvPr/>
        </p:nvSpPr>
        <p:spPr>
          <a:xfrm>
            <a:off x="838200" y="2766218"/>
            <a:ext cx="10515600" cy="2647030"/>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a:lstStyle>
          <a:p>
            <a:pPr algn="ctr"/>
            <a:r>
              <a:rPr lang="en-US" sz="4800" dirty="0">
                <a:solidFill>
                  <a:srgbClr val="002060"/>
                </a:solidFill>
              </a:rPr>
              <a:t>WAY OF DISCIPLESHIP: BEING WITH GOD:</a:t>
            </a:r>
          </a:p>
          <a:p>
            <a:pPr algn="ctr"/>
            <a:br>
              <a:rPr lang="en-US" sz="4800" dirty="0">
                <a:solidFill>
                  <a:srgbClr val="002060"/>
                </a:solidFill>
              </a:rPr>
            </a:br>
            <a:r>
              <a:rPr lang="en-US" sz="12000" dirty="0">
                <a:solidFill>
                  <a:srgbClr val="002060"/>
                </a:solidFill>
              </a:rPr>
              <a:t>WHAT DOES DAILY DISCIPLESHIP </a:t>
            </a:r>
          </a:p>
          <a:p>
            <a:pPr algn="ctr"/>
            <a:r>
              <a:rPr lang="en-US" sz="12000" dirty="0">
                <a:solidFill>
                  <a:srgbClr val="002060"/>
                </a:solidFill>
              </a:rPr>
              <a:t>LOOK LIKE?</a:t>
            </a:r>
            <a:endParaRPr lang="en-US" sz="8000" dirty="0">
              <a:solidFill>
                <a:srgbClr val="002060"/>
              </a:solidFill>
            </a:endParaRPr>
          </a:p>
        </p:txBody>
      </p:sp>
    </p:spTree>
    <p:extLst>
      <p:ext uri="{BB962C8B-B14F-4D97-AF65-F5344CB8AC3E}">
        <p14:creationId xmlns:p14="http://schemas.microsoft.com/office/powerpoint/2010/main" val="3876284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38025" y="2312829"/>
            <a:ext cx="6097712" cy="2554545"/>
          </a:xfrm>
          <a:prstGeom prst="rect">
            <a:avLst/>
          </a:prstGeom>
          <a:noFill/>
        </p:spPr>
        <p:txBody>
          <a:bodyPr wrap="square">
            <a:spAutoFit/>
          </a:bodyPr>
          <a:lstStyle/>
          <a:p>
            <a:r>
              <a:rPr lang="en-GB" sz="4000" dirty="0"/>
              <a:t>All that God wants in the world is now close – His love, His presence, His healing</a:t>
            </a:r>
            <a:endParaRPr lang="en-GB" sz="4000" dirty="0">
              <a:solidFill>
                <a:srgbClr val="5E94C2"/>
              </a:solidFill>
            </a:endParaRPr>
          </a:p>
        </p:txBody>
      </p:sp>
      <p:pic>
        <p:nvPicPr>
          <p:cNvPr id="9" name="Picture 2" descr="834.) Genesis 28:10-22 | DWELLING in the Word">
            <a:extLst>
              <a:ext uri="{FF2B5EF4-FFF2-40B4-BE49-F238E27FC236}">
                <a16:creationId xmlns:a16="http://schemas.microsoft.com/office/drawing/2014/main" id="{1647D62E-3CF2-43BF-B08F-88A52FE7DBC0}"/>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5667" r="5667"/>
          <a:stretch/>
        </p:blipFill>
        <p:spPr bwMode="auto">
          <a:xfrm>
            <a:off x="6764056" y="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42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8" name="TextBox 7">
            <a:extLst>
              <a:ext uri="{FF2B5EF4-FFF2-40B4-BE49-F238E27FC236}">
                <a16:creationId xmlns:a16="http://schemas.microsoft.com/office/drawing/2014/main" id="{6050C9EB-5305-47B5-8F60-406FD3CA24B8}"/>
              </a:ext>
            </a:extLst>
          </p:cNvPr>
          <p:cNvSpPr txBox="1"/>
          <p:nvPr/>
        </p:nvSpPr>
        <p:spPr>
          <a:xfrm>
            <a:off x="633426" y="2199116"/>
            <a:ext cx="6093912" cy="1815882"/>
          </a:xfrm>
          <a:prstGeom prst="rect">
            <a:avLst/>
          </a:prstGeom>
          <a:noFill/>
        </p:spPr>
        <p:txBody>
          <a:bodyPr wrap="square">
            <a:spAutoFit/>
          </a:bodyPr>
          <a:lstStyle/>
          <a:p>
            <a:pPr lvl="0">
              <a:defRPr/>
            </a:pPr>
            <a:r>
              <a:rPr lang="en-GB" sz="2800" dirty="0"/>
              <a:t>Certain events – positive or negative - become the doorway to us recognising it, and asking, “God, how do you want me to respond?”</a:t>
            </a:r>
          </a:p>
        </p:txBody>
      </p:sp>
      <p:sp>
        <p:nvSpPr>
          <p:cNvPr id="2" name="Rectangle 1">
            <a:extLst>
              <a:ext uri="{FF2B5EF4-FFF2-40B4-BE49-F238E27FC236}">
                <a16:creationId xmlns:a16="http://schemas.microsoft.com/office/drawing/2014/main" id="{5093389E-F649-1C41-A323-95CA3367F582}"/>
              </a:ext>
            </a:extLst>
          </p:cNvPr>
          <p:cNvSpPr/>
          <p:nvPr/>
        </p:nvSpPr>
        <p:spPr>
          <a:xfrm>
            <a:off x="631338" y="4591004"/>
            <a:ext cx="6096000" cy="1384995"/>
          </a:xfrm>
          <a:prstGeom prst="rect">
            <a:avLst/>
          </a:prstGeom>
        </p:spPr>
        <p:txBody>
          <a:bodyPr>
            <a:spAutoFit/>
          </a:bodyPr>
          <a:lstStyle/>
          <a:p>
            <a:pPr lvl="0">
              <a:defRPr/>
            </a:pPr>
            <a:r>
              <a:rPr lang="en-GB" sz="2800" dirty="0">
                <a:solidFill>
                  <a:srgbClr val="5E94C2"/>
                </a:solidFill>
              </a:rPr>
              <a:t>The disciple will be growing in paying attention in all these things.</a:t>
            </a:r>
          </a:p>
          <a:p>
            <a:pPr lvl="0">
              <a:defRPr/>
            </a:pPr>
            <a:endParaRPr lang="en-GB" sz="2800" dirty="0">
              <a:solidFill>
                <a:srgbClr val="5E94C2"/>
              </a:solidFill>
            </a:endParaRPr>
          </a:p>
        </p:txBody>
      </p:sp>
      <p:pic>
        <p:nvPicPr>
          <p:cNvPr id="9" name="Picture 2" descr="Four Open-Door Leadership Skills">
            <a:extLst>
              <a:ext uri="{FF2B5EF4-FFF2-40B4-BE49-F238E27FC236}">
                <a16:creationId xmlns:a16="http://schemas.microsoft.com/office/drawing/2014/main" id="{0246E597-0C8B-4C8D-B459-862E5B6F4684}"/>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46688" r="15293"/>
          <a:stretch/>
        </p:blipFill>
        <p:spPr bwMode="auto">
          <a:xfrm>
            <a:off x="7556685" y="1"/>
            <a:ext cx="463531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71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0688" y="1817081"/>
            <a:ext cx="5461348" cy="3785652"/>
          </a:xfrm>
          <a:prstGeom prst="rect">
            <a:avLst/>
          </a:prstGeom>
          <a:noFill/>
        </p:spPr>
        <p:txBody>
          <a:bodyPr wrap="square">
            <a:spAutoFit/>
          </a:bodyPr>
          <a:lstStyle/>
          <a:p>
            <a:r>
              <a:rPr lang="en-GB" sz="2400" dirty="0">
                <a:ea typeface="Calibri" panose="020F0502020204030204" pitchFamily="34" charset="0"/>
                <a:cs typeface="Times New Roman" panose="02020603050405020304" pitchFamily="18" charset="0"/>
              </a:rPr>
              <a:t>This was the time to “Repent” and “Believe” – to respond to what God is doing by  </a:t>
            </a:r>
          </a:p>
          <a:p>
            <a:endParaRPr lang="en-GB" sz="2400" dirty="0">
              <a:ea typeface="Calibri" panose="020F0502020204030204" pitchFamily="34" charset="0"/>
              <a:cs typeface="Times New Roman" panose="02020603050405020304" pitchFamily="18" charset="0"/>
            </a:endParaRPr>
          </a:p>
          <a:p>
            <a:r>
              <a:rPr lang="en-GB" sz="2400" b="1" dirty="0">
                <a:ea typeface="Calibri" panose="020F0502020204030204" pitchFamily="34" charset="0"/>
                <a:cs typeface="Times New Roman" panose="02020603050405020304" pitchFamily="18" charset="0"/>
              </a:rPr>
              <a:t>Changing their way of thinking.</a:t>
            </a:r>
          </a:p>
          <a:p>
            <a:endParaRPr lang="en-GB" sz="2400" dirty="0">
              <a:ea typeface="Calibri" panose="020F0502020204030204" pitchFamily="34" charset="0"/>
              <a:cs typeface="Times New Roman" panose="02020603050405020304" pitchFamily="18" charset="0"/>
            </a:endParaRPr>
          </a:p>
          <a:p>
            <a:r>
              <a:rPr lang="en-GB" sz="2400" b="1" dirty="0">
                <a:solidFill>
                  <a:srgbClr val="5E94C2"/>
                </a:solidFill>
                <a:ea typeface="Calibri" panose="020F0502020204030204" pitchFamily="34" charset="0"/>
                <a:cs typeface="Times New Roman" panose="02020603050405020304" pitchFamily="18" charset="0"/>
              </a:rPr>
              <a:t>Starting to live differently </a:t>
            </a:r>
            <a:r>
              <a:rPr lang="en-GB" sz="2400" dirty="0">
                <a:solidFill>
                  <a:srgbClr val="5E94C2"/>
                </a:solidFill>
                <a:ea typeface="Calibri" panose="020F0502020204030204" pitchFamily="34" charset="0"/>
                <a:cs typeface="Times New Roman" panose="02020603050405020304" pitchFamily="18" charset="0"/>
              </a:rPr>
              <a:t>– believing is starting to let our choices and relationships be shaped by how God is acting and calling us.</a:t>
            </a:r>
          </a:p>
        </p:txBody>
      </p:sp>
      <p:pic>
        <p:nvPicPr>
          <p:cNvPr id="9" name="Picture 8">
            <a:extLst>
              <a:ext uri="{FF2B5EF4-FFF2-40B4-BE49-F238E27FC236}">
                <a16:creationId xmlns:a16="http://schemas.microsoft.com/office/drawing/2014/main" id="{8DC3AC85-EC34-4EFC-9488-90DACAD8014D}"/>
              </a:ext>
            </a:extLst>
          </p:cNvPr>
          <p:cNvPicPr>
            <a:picLocks noChangeAspect="1"/>
          </p:cNvPicPr>
          <p:nvPr/>
        </p:nvPicPr>
        <p:blipFill>
          <a:blip r:embed="rId4"/>
          <a:stretch>
            <a:fillRect/>
          </a:stretch>
        </p:blipFill>
        <p:spPr>
          <a:xfrm>
            <a:off x="6806925" y="1600030"/>
            <a:ext cx="4624387" cy="4219753"/>
          </a:xfrm>
          <a:prstGeom prst="rect">
            <a:avLst/>
          </a:prstGeom>
        </p:spPr>
      </p:pic>
    </p:spTree>
    <p:extLst>
      <p:ext uri="{BB962C8B-B14F-4D97-AF65-F5344CB8AC3E}">
        <p14:creationId xmlns:p14="http://schemas.microsoft.com/office/powerpoint/2010/main" val="2576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2123658"/>
          </a:xfrm>
          <a:prstGeom prst="rect">
            <a:avLst/>
          </a:prstGeom>
          <a:noFill/>
        </p:spPr>
        <p:txBody>
          <a:bodyPr wrap="square">
            <a:spAutoFit/>
          </a:bodyPr>
          <a:lstStyle/>
          <a:p>
            <a:pPr algn="ctr"/>
            <a:r>
              <a:rPr lang="en-GB" sz="6600" b="1" dirty="0">
                <a:solidFill>
                  <a:srgbClr val="002060"/>
                </a:solidFill>
              </a:rPr>
              <a:t>What does this mean in my lived experience?</a:t>
            </a:r>
          </a:p>
        </p:txBody>
      </p:sp>
    </p:spTree>
    <p:extLst>
      <p:ext uri="{BB962C8B-B14F-4D97-AF65-F5344CB8AC3E}">
        <p14:creationId xmlns:p14="http://schemas.microsoft.com/office/powerpoint/2010/main" val="2129115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01424" y="1905506"/>
            <a:ext cx="5111933" cy="3046988"/>
          </a:xfrm>
          <a:prstGeom prst="rect">
            <a:avLst/>
          </a:prstGeom>
          <a:noFill/>
        </p:spPr>
        <p:txBody>
          <a:bodyPr wrap="square">
            <a:spAutoFit/>
          </a:bodyPr>
          <a:lstStyle/>
          <a:p>
            <a:pPr algn="r"/>
            <a:r>
              <a:rPr lang="en-GB" sz="2400" dirty="0"/>
              <a:t>“Faith is above all a personal, intimate encounter with Jesus, and to experience his closeness, his friendship, his love; only in this way does one learn to know him even more, and to love and follow him ever more. May this happen to each one of us.”</a:t>
            </a:r>
          </a:p>
        </p:txBody>
      </p:sp>
      <p:pic>
        <p:nvPicPr>
          <p:cNvPr id="10" name="Picture 2" descr="Five Insights from Benedict XVI on Death and Dying | Hour of Our Death">
            <a:extLst>
              <a:ext uri="{FF2B5EF4-FFF2-40B4-BE49-F238E27FC236}">
                <a16:creationId xmlns:a16="http://schemas.microsoft.com/office/drawing/2014/main" id="{A77E2CA8-A2BD-443C-A6D4-66058AB44C21}"/>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5680" r="36099" b="2"/>
          <a:stretch/>
        </p:blipFill>
        <p:spPr bwMode="auto">
          <a:xfrm>
            <a:off x="1"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948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74082" y="1906563"/>
            <a:ext cx="5975220" cy="4524315"/>
          </a:xfrm>
          <a:prstGeom prst="rect">
            <a:avLst/>
          </a:prstGeom>
          <a:noFill/>
        </p:spPr>
        <p:txBody>
          <a:bodyPr wrap="square">
            <a:spAutoFit/>
          </a:bodyPr>
          <a:lstStyle/>
          <a:p>
            <a:pPr algn="r"/>
            <a:r>
              <a:rPr lang="en-GB" sz="3200" dirty="0">
                <a:solidFill>
                  <a:srgbClr val="5E94C2"/>
                </a:solidFill>
              </a:rPr>
              <a:t>“The true disciple is an expectant person, always taking it for granted that there is something about to break through from the master, something about to burst through the ordinary and uncover a new light on the landscape.”</a:t>
            </a:r>
          </a:p>
          <a:p>
            <a:pPr algn="r"/>
            <a:r>
              <a:rPr lang="en-GB" sz="3200" dirty="0">
                <a:solidFill>
                  <a:srgbClr val="002060"/>
                </a:solidFill>
              </a:rPr>
              <a:t> </a:t>
            </a:r>
          </a:p>
        </p:txBody>
      </p:sp>
      <p:pic>
        <p:nvPicPr>
          <p:cNvPr id="9" name="Picture 2" descr="Advice for choosing telescopes and binoculars for watching ...">
            <a:extLst>
              <a:ext uri="{FF2B5EF4-FFF2-40B4-BE49-F238E27FC236}">
                <a16:creationId xmlns:a16="http://schemas.microsoft.com/office/drawing/2014/main" id="{2343F3B1-74E1-479C-AB9A-5434CC774B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37" r="15086"/>
          <a:stretch/>
        </p:blipFill>
        <p:spPr bwMode="auto">
          <a:xfrm>
            <a:off x="679463" y="1709543"/>
            <a:ext cx="4675903" cy="424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450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3046988"/>
          </a:xfrm>
          <a:prstGeom prst="rect">
            <a:avLst/>
          </a:prstGeom>
          <a:noFill/>
        </p:spPr>
        <p:txBody>
          <a:bodyPr wrap="square">
            <a:spAutoFit/>
          </a:bodyPr>
          <a:lstStyle/>
          <a:p>
            <a:pPr algn="ctr"/>
            <a:r>
              <a:rPr lang="en-GB" sz="4800" b="1" dirty="0">
                <a:solidFill>
                  <a:srgbClr val="002060"/>
                </a:solidFill>
              </a:rPr>
              <a:t>The choices we make in what we do:  Why is knowing God’s teaching and putting it into practice at the heart of being a disciple? </a:t>
            </a:r>
          </a:p>
        </p:txBody>
      </p:sp>
    </p:spTree>
    <p:extLst>
      <p:ext uri="{BB962C8B-B14F-4D97-AF65-F5344CB8AC3E}">
        <p14:creationId xmlns:p14="http://schemas.microsoft.com/office/powerpoint/2010/main" val="2084302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83263" y="1785198"/>
            <a:ext cx="6097712" cy="3970318"/>
          </a:xfrm>
          <a:prstGeom prst="rect">
            <a:avLst/>
          </a:prstGeom>
          <a:noFill/>
        </p:spPr>
        <p:txBody>
          <a:bodyPr wrap="square">
            <a:spAutoFit/>
          </a:bodyPr>
          <a:lstStyle/>
          <a:p>
            <a:r>
              <a:rPr lang="en-GB" sz="2800" dirty="0"/>
              <a:t>Both builders have heard God’s words and received His teaching. </a:t>
            </a:r>
          </a:p>
          <a:p>
            <a:endParaRPr lang="en-GB" sz="2800" dirty="0"/>
          </a:p>
          <a:p>
            <a:r>
              <a:rPr lang="en-GB" sz="2800" dirty="0"/>
              <a:t>The wise person in the parable, whose house remains standing, is the one “who hears these words of mine </a:t>
            </a:r>
          </a:p>
          <a:p>
            <a:endParaRPr lang="en-GB" sz="2800" dirty="0"/>
          </a:p>
          <a:p>
            <a:r>
              <a:rPr lang="en-GB" sz="2800" i="1" dirty="0"/>
              <a:t>and puts them into practice</a:t>
            </a:r>
            <a:r>
              <a:rPr lang="en-GB" sz="2800" dirty="0"/>
              <a:t>.” </a:t>
            </a:r>
          </a:p>
          <a:p>
            <a:endParaRPr lang="en-GB" sz="2800" dirty="0"/>
          </a:p>
        </p:txBody>
      </p:sp>
      <p:pic>
        <p:nvPicPr>
          <p:cNvPr id="9" name="Picture 2" descr="The House on the Sand | Disciples | Torah Portions">
            <a:extLst>
              <a:ext uri="{FF2B5EF4-FFF2-40B4-BE49-F238E27FC236}">
                <a16:creationId xmlns:a16="http://schemas.microsoft.com/office/drawing/2014/main" id="{F1B348BF-98F5-4E70-8D24-3ED32420F2D7}"/>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11111"/>
          <a:stretch/>
        </p:blipFill>
        <p:spPr bwMode="auto">
          <a:xfrm>
            <a:off x="7240045"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42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1569660"/>
          </a:xfrm>
          <a:prstGeom prst="rect">
            <a:avLst/>
          </a:prstGeom>
          <a:noFill/>
        </p:spPr>
        <p:txBody>
          <a:bodyPr wrap="square">
            <a:spAutoFit/>
          </a:bodyPr>
          <a:lstStyle/>
          <a:p>
            <a:pPr algn="ctr"/>
            <a:r>
              <a:rPr lang="en-GB" sz="4800" b="1" dirty="0">
                <a:solidFill>
                  <a:srgbClr val="002060"/>
                </a:solidFill>
              </a:rPr>
              <a:t>How does this relate to the difference between faith and belief?</a:t>
            </a:r>
          </a:p>
        </p:txBody>
      </p:sp>
    </p:spTree>
    <p:extLst>
      <p:ext uri="{BB962C8B-B14F-4D97-AF65-F5344CB8AC3E}">
        <p14:creationId xmlns:p14="http://schemas.microsoft.com/office/powerpoint/2010/main" val="1422361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9463" y="1549439"/>
            <a:ext cx="11071685" cy="1200329"/>
          </a:xfrm>
          <a:prstGeom prst="rect">
            <a:avLst/>
          </a:prstGeom>
          <a:noFill/>
        </p:spPr>
        <p:txBody>
          <a:bodyPr wrap="square">
            <a:spAutoFit/>
          </a:bodyPr>
          <a:lstStyle/>
          <a:p>
            <a:pPr lvl="0">
              <a:defRPr/>
            </a:pPr>
            <a:r>
              <a:rPr lang="en-GB" sz="2400" b="1" dirty="0" err="1"/>
              <a:t>Pisteuo</a:t>
            </a:r>
            <a:r>
              <a:rPr lang="en-GB" sz="2400" b="1" dirty="0"/>
              <a:t>, means putting faith into action. </a:t>
            </a:r>
          </a:p>
          <a:p>
            <a:pPr lvl="0">
              <a:defRPr/>
            </a:pPr>
            <a:r>
              <a:rPr lang="en-GB" sz="2400" dirty="0"/>
              <a:t>Standing on the seashore, pointing at a ship, and saying that you think it will take you to the other side of the sea is a statement of belief. </a:t>
            </a:r>
          </a:p>
        </p:txBody>
      </p:sp>
      <p:sp>
        <p:nvSpPr>
          <p:cNvPr id="2" name="Rectangle 1">
            <a:extLst>
              <a:ext uri="{FF2B5EF4-FFF2-40B4-BE49-F238E27FC236}">
                <a16:creationId xmlns:a16="http://schemas.microsoft.com/office/drawing/2014/main" id="{8B7B48F9-0583-F345-9BAF-B037C97B1B3B}"/>
              </a:ext>
            </a:extLst>
          </p:cNvPr>
          <p:cNvSpPr/>
          <p:nvPr/>
        </p:nvSpPr>
        <p:spPr>
          <a:xfrm>
            <a:off x="701458" y="2936026"/>
            <a:ext cx="11071684" cy="830997"/>
          </a:xfrm>
          <a:prstGeom prst="rect">
            <a:avLst/>
          </a:prstGeom>
        </p:spPr>
        <p:txBody>
          <a:bodyPr wrap="square">
            <a:spAutoFit/>
          </a:bodyPr>
          <a:lstStyle/>
          <a:p>
            <a:pPr lvl="0">
              <a:defRPr/>
            </a:pPr>
            <a:r>
              <a:rPr lang="en-GB" sz="2400" dirty="0">
                <a:solidFill>
                  <a:srgbClr val="5E94C2"/>
                </a:solidFill>
              </a:rPr>
              <a:t>Getting on the ship and trusting it to take you to the other side of the sea is an act of faith. </a:t>
            </a:r>
          </a:p>
        </p:txBody>
      </p:sp>
      <p:pic>
        <p:nvPicPr>
          <p:cNvPr id="9" name="Picture 2" descr="Young Girl With Dreadlocks Standing On The Prow Of The Ship Stock ...">
            <a:extLst>
              <a:ext uri="{FF2B5EF4-FFF2-40B4-BE49-F238E27FC236}">
                <a16:creationId xmlns:a16="http://schemas.microsoft.com/office/drawing/2014/main" id="{0322F108-29AA-4ADD-842D-5CF1A0F19C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897" b="434"/>
          <a:stretch/>
        </p:blipFill>
        <p:spPr bwMode="auto">
          <a:xfrm>
            <a:off x="0" y="3953281"/>
            <a:ext cx="12192031" cy="4915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06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0688" y="1817081"/>
            <a:ext cx="5461348" cy="3785652"/>
          </a:xfrm>
          <a:prstGeom prst="rect">
            <a:avLst/>
          </a:prstGeom>
          <a:noFill/>
        </p:spPr>
        <p:txBody>
          <a:bodyPr wrap="square">
            <a:spAutoFit/>
          </a:bodyPr>
          <a:lstStyle/>
          <a:p>
            <a:r>
              <a:rPr lang="en-GB" sz="2400" dirty="0">
                <a:ea typeface="Calibri" panose="020F0502020204030204" pitchFamily="34" charset="0"/>
                <a:cs typeface="Times New Roman" panose="02020603050405020304" pitchFamily="18" charset="0"/>
              </a:rPr>
              <a:t>We are all growing into being certain kinds of people, shaped by:</a:t>
            </a:r>
          </a:p>
          <a:p>
            <a:endParaRPr lang="en-GB" sz="2400" dirty="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dirty="0">
                <a:solidFill>
                  <a:srgbClr val="5E94C2"/>
                </a:solidFill>
                <a:ea typeface="Calibri" panose="020F0502020204030204" pitchFamily="34" charset="0"/>
                <a:cs typeface="Times New Roman" panose="02020603050405020304" pitchFamily="18" charset="0"/>
              </a:rPr>
              <a:t>the things we give most attention to</a:t>
            </a:r>
          </a:p>
          <a:p>
            <a:pPr marL="342900" indent="-342900">
              <a:buFont typeface="Arial" panose="020B0604020202020204" pitchFamily="34" charset="0"/>
              <a:buChar char="•"/>
            </a:pPr>
            <a:r>
              <a:rPr lang="en-GB" sz="2400" dirty="0">
                <a:solidFill>
                  <a:srgbClr val="5E94C2"/>
                </a:solidFill>
                <a:ea typeface="Calibri" panose="020F0502020204030204" pitchFamily="34" charset="0"/>
                <a:cs typeface="Times New Roman" panose="02020603050405020304" pitchFamily="18" charset="0"/>
              </a:rPr>
              <a:t>the choices we make</a:t>
            </a:r>
          </a:p>
          <a:p>
            <a:pPr marL="342900" indent="-342900">
              <a:buFont typeface="Arial" panose="020B0604020202020204" pitchFamily="34" charset="0"/>
              <a:buChar char="•"/>
            </a:pPr>
            <a:r>
              <a:rPr lang="en-GB" sz="2400" dirty="0">
                <a:solidFill>
                  <a:srgbClr val="5E94C2"/>
                </a:solidFill>
                <a:ea typeface="Calibri" panose="020F0502020204030204" pitchFamily="34" charset="0"/>
                <a:cs typeface="Times New Roman" panose="02020603050405020304" pitchFamily="18" charset="0"/>
              </a:rPr>
              <a:t>the influence of the relationships we have. </a:t>
            </a:r>
          </a:p>
          <a:p>
            <a:r>
              <a:rPr lang="en-GB" sz="2400" dirty="0">
                <a:ea typeface="Calibri" panose="020F0502020204030204" pitchFamily="34" charset="0"/>
                <a:cs typeface="Times New Roman" panose="02020603050405020304" pitchFamily="18" charset="0"/>
              </a:rPr>
              <a:t> </a:t>
            </a:r>
          </a:p>
          <a:p>
            <a:r>
              <a:rPr lang="en-GB" sz="2400" dirty="0">
                <a:ea typeface="Calibri" panose="020F0502020204030204" pitchFamily="34" charset="0"/>
                <a:cs typeface="Times New Roman" panose="02020603050405020304" pitchFamily="18" charset="0"/>
              </a:rPr>
              <a:t>To be a disciple is to welcome God to be the centre of all of these</a:t>
            </a:r>
          </a:p>
        </p:txBody>
      </p:sp>
      <p:pic>
        <p:nvPicPr>
          <p:cNvPr id="9" name="Picture 2" descr="5 Tips for Hearing God's Voice — Cedar Springs">
            <a:extLst>
              <a:ext uri="{FF2B5EF4-FFF2-40B4-BE49-F238E27FC236}">
                <a16:creationId xmlns:a16="http://schemas.microsoft.com/office/drawing/2014/main" id="{677B49A8-21D7-4098-9CC2-957C998424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34"/>
          <a:stretch/>
        </p:blipFill>
        <p:spPr bwMode="auto">
          <a:xfrm>
            <a:off x="7403955" y="1876097"/>
            <a:ext cx="4027357" cy="372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32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2308324"/>
          </a:xfrm>
          <a:prstGeom prst="rect">
            <a:avLst/>
          </a:prstGeom>
          <a:noFill/>
        </p:spPr>
        <p:txBody>
          <a:bodyPr wrap="square">
            <a:spAutoFit/>
          </a:bodyPr>
          <a:lstStyle/>
          <a:p>
            <a:pPr algn="ctr"/>
            <a:r>
              <a:rPr lang="en-GB" sz="4800" b="1" dirty="0">
                <a:solidFill>
                  <a:srgbClr val="002060"/>
                </a:solidFill>
              </a:rPr>
              <a:t>What are the best motives for paying attention to God and responding to Him in the way we live? </a:t>
            </a:r>
          </a:p>
        </p:txBody>
      </p:sp>
    </p:spTree>
    <p:extLst>
      <p:ext uri="{BB962C8B-B14F-4D97-AF65-F5344CB8AC3E}">
        <p14:creationId xmlns:p14="http://schemas.microsoft.com/office/powerpoint/2010/main" val="534614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38024" y="2312829"/>
            <a:ext cx="6025613" cy="2585323"/>
          </a:xfrm>
          <a:prstGeom prst="rect">
            <a:avLst/>
          </a:prstGeom>
          <a:noFill/>
        </p:spPr>
        <p:txBody>
          <a:bodyPr wrap="square">
            <a:spAutoFit/>
          </a:bodyPr>
          <a:lstStyle/>
          <a:p>
            <a:r>
              <a:rPr lang="en-GB" sz="5400" dirty="0"/>
              <a:t>As a response to God’s love and grace. </a:t>
            </a:r>
            <a:endParaRPr lang="en-GB" sz="5400" dirty="0">
              <a:solidFill>
                <a:srgbClr val="5E94C2"/>
              </a:solidFill>
            </a:endParaRPr>
          </a:p>
        </p:txBody>
      </p:sp>
      <p:pic>
        <p:nvPicPr>
          <p:cNvPr id="9" name="Picture 2" descr="How to Refuse a Personal Loan to Family: 15 Steps (with Pictures)">
            <a:extLst>
              <a:ext uri="{FF2B5EF4-FFF2-40B4-BE49-F238E27FC236}">
                <a16:creationId xmlns:a16="http://schemas.microsoft.com/office/drawing/2014/main" id="{5B9D0E05-0991-4CE7-A7FC-C85127D22A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57"/>
          <a:stretch/>
        </p:blipFill>
        <p:spPr bwMode="auto">
          <a:xfrm>
            <a:off x="7106032" y="1621118"/>
            <a:ext cx="4547943" cy="412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75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2" name="Rectangle 1">
            <a:extLst>
              <a:ext uri="{FF2B5EF4-FFF2-40B4-BE49-F238E27FC236}">
                <a16:creationId xmlns:a16="http://schemas.microsoft.com/office/drawing/2014/main" id="{5093389E-F649-1C41-A323-95CA3367F582}"/>
              </a:ext>
            </a:extLst>
          </p:cNvPr>
          <p:cNvSpPr/>
          <p:nvPr/>
        </p:nvSpPr>
        <p:spPr>
          <a:xfrm>
            <a:off x="679463" y="2241382"/>
            <a:ext cx="5758915" cy="3170099"/>
          </a:xfrm>
          <a:prstGeom prst="rect">
            <a:avLst/>
          </a:prstGeom>
        </p:spPr>
        <p:txBody>
          <a:bodyPr wrap="square">
            <a:spAutoFit/>
          </a:bodyPr>
          <a:lstStyle/>
          <a:p>
            <a:pPr lvl="0">
              <a:defRPr/>
            </a:pPr>
            <a:r>
              <a:rPr lang="en-GB" sz="4000" dirty="0">
                <a:solidFill>
                  <a:srgbClr val="5E94C2"/>
                </a:solidFill>
              </a:rPr>
              <a:t>“The greatest honour we can give to God is to live gladly because of the knowledge of His love.”</a:t>
            </a:r>
          </a:p>
          <a:p>
            <a:pPr lvl="0">
              <a:defRPr/>
            </a:pPr>
            <a:endParaRPr lang="en-GB" sz="4000" dirty="0">
              <a:solidFill>
                <a:srgbClr val="5E94C2"/>
              </a:solidFill>
            </a:endParaRPr>
          </a:p>
        </p:txBody>
      </p:sp>
      <p:pic>
        <p:nvPicPr>
          <p:cNvPr id="9" name="Picture 2" descr="Jesus Sayings Cross Archives - Jesus Christ for Muslims">
            <a:extLst>
              <a:ext uri="{FF2B5EF4-FFF2-40B4-BE49-F238E27FC236}">
                <a16:creationId xmlns:a16="http://schemas.microsoft.com/office/drawing/2014/main" id="{32DDC55D-E966-439E-A9D0-164A14DDDA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10" r="19995"/>
          <a:stretch/>
        </p:blipFill>
        <p:spPr bwMode="auto">
          <a:xfrm>
            <a:off x="6727338" y="1578278"/>
            <a:ext cx="4920612" cy="4465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63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274838"/>
            <a:ext cx="11248374" cy="2308324"/>
          </a:xfrm>
          <a:prstGeom prst="rect">
            <a:avLst/>
          </a:prstGeom>
          <a:noFill/>
        </p:spPr>
        <p:txBody>
          <a:bodyPr wrap="square">
            <a:spAutoFit/>
          </a:bodyPr>
          <a:lstStyle/>
          <a:p>
            <a:pPr algn="ctr"/>
            <a:r>
              <a:rPr lang="en-GB" sz="7200" b="1" dirty="0">
                <a:solidFill>
                  <a:srgbClr val="002060"/>
                </a:solidFill>
              </a:rPr>
              <a:t>Why is living in God’s grace so essential?</a:t>
            </a:r>
          </a:p>
        </p:txBody>
      </p:sp>
    </p:spTree>
    <p:extLst>
      <p:ext uri="{BB962C8B-B14F-4D97-AF65-F5344CB8AC3E}">
        <p14:creationId xmlns:p14="http://schemas.microsoft.com/office/powerpoint/2010/main" val="3481879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0688" y="1817081"/>
            <a:ext cx="5461348" cy="3416320"/>
          </a:xfrm>
          <a:prstGeom prst="rect">
            <a:avLst/>
          </a:prstGeom>
          <a:noFill/>
        </p:spPr>
        <p:txBody>
          <a:bodyPr wrap="square">
            <a:spAutoFit/>
          </a:bodyPr>
          <a:lstStyle/>
          <a:p>
            <a:r>
              <a:rPr lang="en-GB" sz="2400" dirty="0">
                <a:ea typeface="Calibri" panose="020F0502020204030204" pitchFamily="34" charset="0"/>
                <a:cs typeface="Times New Roman" panose="02020603050405020304" pitchFamily="18" charset="0"/>
              </a:rPr>
              <a:t>The more we grow in receiving His grace, the more we will want to pay attention and obey.   </a:t>
            </a:r>
          </a:p>
          <a:p>
            <a:endParaRPr lang="en-GB" sz="2400" dirty="0">
              <a:ea typeface="Calibri" panose="020F0502020204030204" pitchFamily="34" charset="0"/>
              <a:cs typeface="Times New Roman" panose="02020603050405020304" pitchFamily="18" charset="0"/>
            </a:endParaRPr>
          </a:p>
          <a:p>
            <a:r>
              <a:rPr lang="en-GB" sz="2400" dirty="0">
                <a:solidFill>
                  <a:srgbClr val="5E94C2"/>
                </a:solidFill>
                <a:ea typeface="Calibri" panose="020F0502020204030204" pitchFamily="34" charset="0"/>
                <a:cs typeface="Times New Roman" panose="02020603050405020304" pitchFamily="18" charset="0"/>
              </a:rPr>
              <a:t>Responding to God in obedience is therefore effort, but it is never earning.  </a:t>
            </a:r>
          </a:p>
          <a:p>
            <a:endParaRPr lang="en-GB" sz="2400" dirty="0">
              <a:ea typeface="Calibri" panose="020F0502020204030204" pitchFamily="34" charset="0"/>
              <a:cs typeface="Times New Roman" panose="02020603050405020304" pitchFamily="18" charset="0"/>
            </a:endParaRPr>
          </a:p>
          <a:p>
            <a:r>
              <a:rPr lang="en-GB" sz="2400" dirty="0">
                <a:ea typeface="Calibri" panose="020F0502020204030204" pitchFamily="34" charset="0"/>
                <a:cs typeface="Times New Roman" panose="02020603050405020304" pitchFamily="18" charset="0"/>
              </a:rPr>
              <a:t>We are already loved, whether we obey or not. </a:t>
            </a:r>
            <a:endParaRPr lang="en-GB" sz="2400" dirty="0">
              <a:solidFill>
                <a:srgbClr val="002060"/>
              </a:solidFill>
            </a:endParaRPr>
          </a:p>
        </p:txBody>
      </p:sp>
      <p:pic>
        <p:nvPicPr>
          <p:cNvPr id="9" name="Picture 2" descr="The Return of the Prodigal Son (Rembrandt) - Wikipedia">
            <a:extLst>
              <a:ext uri="{FF2B5EF4-FFF2-40B4-BE49-F238E27FC236}">
                <a16:creationId xmlns:a16="http://schemas.microsoft.com/office/drawing/2014/main" id="{7F17876C-FC8A-4BD6-AE6F-CE0E00656D8F}"/>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t="21739" r="-1" b="8609"/>
          <a:stretch/>
        </p:blipFill>
        <p:spPr bwMode="auto">
          <a:xfrm>
            <a:off x="6501473" y="10"/>
            <a:ext cx="755688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1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237961" y="1822942"/>
            <a:ext cx="5074355" cy="4154984"/>
          </a:xfrm>
          <a:prstGeom prst="rect">
            <a:avLst/>
          </a:prstGeom>
          <a:noFill/>
        </p:spPr>
        <p:txBody>
          <a:bodyPr wrap="square">
            <a:spAutoFit/>
          </a:bodyPr>
          <a:lstStyle/>
          <a:p>
            <a:pPr algn="r"/>
            <a:r>
              <a:rPr lang="en-GB" sz="2400" dirty="0"/>
              <a:t>“Christians affirm a foundation of identity that is absolutely unique in the marketplace of spiritualties. Whether we realize it or not, our being is grounded in God’s love. …..And identity grounded in God would mean that when we think of who we are, the first thing that would come to mind is our status as someone who is deeply loved by God.”</a:t>
            </a:r>
          </a:p>
        </p:txBody>
      </p:sp>
      <p:pic>
        <p:nvPicPr>
          <p:cNvPr id="10" name="Picture 2" descr="FaithGateway on Twitter: &quot;“For it is by grace you have been saved ...">
            <a:extLst>
              <a:ext uri="{FF2B5EF4-FFF2-40B4-BE49-F238E27FC236}">
                <a16:creationId xmlns:a16="http://schemas.microsoft.com/office/drawing/2014/main" id="{9D5D7F29-CF59-492C-87B6-54C9804DEEA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9463" y="1749204"/>
            <a:ext cx="4302461" cy="4302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806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7615824" y="1906563"/>
            <a:ext cx="3933477" cy="2554545"/>
          </a:xfrm>
          <a:prstGeom prst="rect">
            <a:avLst/>
          </a:prstGeom>
          <a:noFill/>
        </p:spPr>
        <p:txBody>
          <a:bodyPr wrap="square">
            <a:spAutoFit/>
          </a:bodyPr>
          <a:lstStyle/>
          <a:p>
            <a:pPr algn="r"/>
            <a:r>
              <a:rPr lang="en-GB" sz="3200" dirty="0"/>
              <a:t>“not legal obedience driven by commandment but trusting response to known love.”</a:t>
            </a:r>
            <a:r>
              <a:rPr lang="en-GB" sz="3200" dirty="0">
                <a:solidFill>
                  <a:srgbClr val="002060"/>
                </a:solidFill>
              </a:rPr>
              <a:t> </a:t>
            </a:r>
          </a:p>
        </p:txBody>
      </p:sp>
      <p:pic>
        <p:nvPicPr>
          <p:cNvPr id="9" name="Picture 2" descr="The Beautiful Kingdom Warriors | Piercing darkness with light.">
            <a:extLst>
              <a:ext uri="{FF2B5EF4-FFF2-40B4-BE49-F238E27FC236}">
                <a16:creationId xmlns:a16="http://schemas.microsoft.com/office/drawing/2014/main" id="{F42705F1-E523-4994-B615-1F22E25EEB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038"/>
          <a:stretch/>
        </p:blipFill>
        <p:spPr bwMode="auto">
          <a:xfrm>
            <a:off x="633999" y="1565688"/>
            <a:ext cx="6275667" cy="372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106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2274838"/>
            <a:ext cx="11248374" cy="2308324"/>
          </a:xfrm>
          <a:prstGeom prst="rect">
            <a:avLst/>
          </a:prstGeom>
          <a:noFill/>
        </p:spPr>
        <p:txBody>
          <a:bodyPr wrap="square">
            <a:spAutoFit/>
          </a:bodyPr>
          <a:lstStyle/>
          <a:p>
            <a:pPr algn="ctr"/>
            <a:r>
              <a:rPr lang="en-GB" sz="7200" b="1" dirty="0">
                <a:solidFill>
                  <a:srgbClr val="002060"/>
                </a:solidFill>
              </a:rPr>
              <a:t>Why is this so hard, but so important?</a:t>
            </a:r>
          </a:p>
        </p:txBody>
      </p:sp>
    </p:spTree>
    <p:extLst>
      <p:ext uri="{BB962C8B-B14F-4D97-AF65-F5344CB8AC3E}">
        <p14:creationId xmlns:p14="http://schemas.microsoft.com/office/powerpoint/2010/main" val="3434253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83263" y="1991050"/>
            <a:ext cx="4753033" cy="3539430"/>
          </a:xfrm>
          <a:prstGeom prst="rect">
            <a:avLst/>
          </a:prstGeom>
          <a:noFill/>
        </p:spPr>
        <p:txBody>
          <a:bodyPr wrap="square">
            <a:spAutoFit/>
          </a:bodyPr>
          <a:lstStyle/>
          <a:p>
            <a:r>
              <a:rPr lang="en-GB" sz="3200" dirty="0"/>
              <a:t>“It is not the healthy who need a doctor, but the sick.  But go and learn what this means: ‘I desire mercy, not sacrifice.’  For I have not come to call the righteous, but sinners.” </a:t>
            </a:r>
          </a:p>
        </p:txBody>
      </p:sp>
      <p:pic>
        <p:nvPicPr>
          <p:cNvPr id="9" name="Picture 2" descr="Good Dog turns into Bad Dog ! (With images) | Bad dog, Dog canvas">
            <a:extLst>
              <a:ext uri="{FF2B5EF4-FFF2-40B4-BE49-F238E27FC236}">
                <a16:creationId xmlns:a16="http://schemas.microsoft.com/office/drawing/2014/main" id="{5CA2B941-5054-451F-83A5-0C586657050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80715" y="2063906"/>
            <a:ext cx="5728022" cy="342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975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2308324"/>
          </a:xfrm>
          <a:prstGeom prst="rect">
            <a:avLst/>
          </a:prstGeom>
          <a:noFill/>
        </p:spPr>
        <p:txBody>
          <a:bodyPr wrap="square">
            <a:spAutoFit/>
          </a:bodyPr>
          <a:lstStyle/>
          <a:p>
            <a:pPr algn="ctr"/>
            <a:r>
              <a:rPr lang="en-GB" sz="4800" b="1" dirty="0">
                <a:solidFill>
                  <a:srgbClr val="002060"/>
                </a:solidFill>
              </a:rPr>
              <a:t>What are the best motives for paying attention to God and responding to Him in the way we live? </a:t>
            </a:r>
          </a:p>
        </p:txBody>
      </p:sp>
    </p:spTree>
    <p:extLst>
      <p:ext uri="{BB962C8B-B14F-4D97-AF65-F5344CB8AC3E}">
        <p14:creationId xmlns:p14="http://schemas.microsoft.com/office/powerpoint/2010/main" val="204136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2123658"/>
          </a:xfrm>
          <a:prstGeom prst="rect">
            <a:avLst/>
          </a:prstGeom>
          <a:noFill/>
        </p:spPr>
        <p:txBody>
          <a:bodyPr wrap="square">
            <a:spAutoFit/>
          </a:bodyPr>
          <a:lstStyle/>
          <a:p>
            <a:pPr algn="ctr"/>
            <a:r>
              <a:rPr lang="en-GB" sz="6600" b="1" dirty="0">
                <a:solidFill>
                  <a:srgbClr val="002060"/>
                </a:solidFill>
              </a:rPr>
              <a:t>What does this mean </a:t>
            </a:r>
          </a:p>
          <a:p>
            <a:pPr algn="ctr"/>
            <a:r>
              <a:rPr lang="en-GB" sz="6600" b="1" dirty="0">
                <a:solidFill>
                  <a:srgbClr val="002060"/>
                </a:solidFill>
              </a:rPr>
              <a:t>day by day?</a:t>
            </a:r>
          </a:p>
        </p:txBody>
      </p:sp>
    </p:spTree>
    <p:extLst>
      <p:ext uri="{BB962C8B-B14F-4D97-AF65-F5344CB8AC3E}">
        <p14:creationId xmlns:p14="http://schemas.microsoft.com/office/powerpoint/2010/main" val="3861952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715346" y="1367413"/>
            <a:ext cx="6097712" cy="2677656"/>
          </a:xfrm>
          <a:prstGeom prst="rect">
            <a:avLst/>
          </a:prstGeom>
          <a:noFill/>
        </p:spPr>
        <p:txBody>
          <a:bodyPr wrap="square">
            <a:spAutoFit/>
          </a:bodyPr>
          <a:lstStyle/>
          <a:p>
            <a:pPr lvl="0">
              <a:defRPr/>
            </a:pPr>
            <a:r>
              <a:rPr lang="en-GB" sz="2400" b="1" dirty="0"/>
              <a:t>As a way of living into our true identity. </a:t>
            </a:r>
          </a:p>
          <a:p>
            <a:pPr lvl="0">
              <a:defRPr/>
            </a:pPr>
            <a:endParaRPr lang="en-GB" sz="2400" b="1" dirty="0"/>
          </a:p>
          <a:p>
            <a:pPr lvl="0">
              <a:defRPr/>
            </a:pPr>
            <a:r>
              <a:rPr lang="en-GB" sz="2400" dirty="0"/>
              <a:t>Not to gain an identity but because He has already given us an identity. </a:t>
            </a:r>
          </a:p>
          <a:p>
            <a:pPr lvl="0">
              <a:defRPr/>
            </a:pPr>
            <a:endParaRPr lang="en-GB" sz="2400" dirty="0"/>
          </a:p>
          <a:p>
            <a:pPr lvl="0">
              <a:defRPr/>
            </a:pPr>
            <a:r>
              <a:rPr lang="en-GB" sz="2400" dirty="0"/>
              <a:t>It is only God who can truly tell us who we are. </a:t>
            </a:r>
            <a:r>
              <a:rPr lang="en-GB" sz="2400" dirty="0">
                <a:solidFill>
                  <a:srgbClr val="002060"/>
                </a:solidFill>
              </a:rPr>
              <a:t> </a:t>
            </a:r>
          </a:p>
        </p:txBody>
      </p:sp>
      <p:sp>
        <p:nvSpPr>
          <p:cNvPr id="2" name="Rectangle 1">
            <a:extLst>
              <a:ext uri="{FF2B5EF4-FFF2-40B4-BE49-F238E27FC236}">
                <a16:creationId xmlns:a16="http://schemas.microsoft.com/office/drawing/2014/main" id="{8B7B48F9-0583-F345-9BAF-B037C97B1B3B}"/>
              </a:ext>
            </a:extLst>
          </p:cNvPr>
          <p:cNvSpPr/>
          <p:nvPr/>
        </p:nvSpPr>
        <p:spPr>
          <a:xfrm>
            <a:off x="5715346" y="4087872"/>
            <a:ext cx="6096000" cy="2246769"/>
          </a:xfrm>
          <a:prstGeom prst="rect">
            <a:avLst/>
          </a:prstGeom>
        </p:spPr>
        <p:txBody>
          <a:bodyPr>
            <a:spAutoFit/>
          </a:bodyPr>
          <a:lstStyle/>
          <a:p>
            <a:pPr lvl="0">
              <a:defRPr/>
            </a:pPr>
            <a:r>
              <a:rPr lang="en-GB" sz="2000" dirty="0">
                <a:solidFill>
                  <a:srgbClr val="5E94C2"/>
                </a:solidFill>
              </a:rPr>
              <a:t>The more we realize how God sees us, the more we will want to obey Him and to become our true selves. </a:t>
            </a:r>
          </a:p>
          <a:p>
            <a:pPr lvl="0">
              <a:defRPr/>
            </a:pPr>
            <a:endParaRPr lang="en-GB" sz="2000" dirty="0">
              <a:solidFill>
                <a:srgbClr val="5E94C2"/>
              </a:solidFill>
            </a:endParaRPr>
          </a:p>
          <a:p>
            <a:pPr lvl="0">
              <a:defRPr/>
            </a:pPr>
            <a:r>
              <a:rPr lang="en-GB" sz="2000" dirty="0">
                <a:solidFill>
                  <a:srgbClr val="5E94C2"/>
                </a:solidFill>
              </a:rPr>
              <a:t>“We are never free until we submit our hearts and minds in obedience to Christ, and we are never so much our true selves as when becoming more like him.”</a:t>
            </a:r>
          </a:p>
        </p:txBody>
      </p:sp>
      <p:pic>
        <p:nvPicPr>
          <p:cNvPr id="9" name="Picture 2" descr="Identity &amp; Authority | Henry Graf">
            <a:extLst>
              <a:ext uri="{FF2B5EF4-FFF2-40B4-BE49-F238E27FC236}">
                <a16:creationId xmlns:a16="http://schemas.microsoft.com/office/drawing/2014/main" id="{76350A1E-0FCB-4C52-A4BD-F983288AD7B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640" y="1993250"/>
            <a:ext cx="4963139" cy="336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58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74082" y="1906563"/>
            <a:ext cx="5975220" cy="3416320"/>
          </a:xfrm>
          <a:prstGeom prst="rect">
            <a:avLst/>
          </a:prstGeom>
          <a:noFill/>
        </p:spPr>
        <p:txBody>
          <a:bodyPr wrap="square">
            <a:spAutoFit/>
          </a:bodyPr>
          <a:lstStyle/>
          <a:p>
            <a:pPr algn="r"/>
            <a:r>
              <a:rPr lang="en-GB" sz="2400" b="1" dirty="0"/>
              <a:t>Restored confidence in obeying:  </a:t>
            </a:r>
          </a:p>
          <a:p>
            <a:pPr algn="r"/>
            <a:endParaRPr lang="en-GB" sz="2400" b="1" dirty="0"/>
          </a:p>
          <a:p>
            <a:pPr algn="r"/>
            <a:r>
              <a:rPr lang="en-GB" sz="2400" dirty="0"/>
              <a:t>Although I am not divine like Jesus, because I share in the same restored identity revealed in Jesus I do things “in His name” – authorised as a covenant-partner to act on His behalf.  </a:t>
            </a:r>
          </a:p>
          <a:p>
            <a:pPr algn="r"/>
            <a:endParaRPr lang="en-GB" sz="2400" dirty="0"/>
          </a:p>
          <a:p>
            <a:pPr algn="r"/>
            <a:endParaRPr lang="en-GB" sz="2400" dirty="0">
              <a:solidFill>
                <a:srgbClr val="002060"/>
              </a:solidFill>
            </a:endParaRPr>
          </a:p>
        </p:txBody>
      </p:sp>
      <p:sp>
        <p:nvSpPr>
          <p:cNvPr id="9" name="TextBox 8">
            <a:extLst>
              <a:ext uri="{FF2B5EF4-FFF2-40B4-BE49-F238E27FC236}">
                <a16:creationId xmlns:a16="http://schemas.microsoft.com/office/drawing/2014/main" id="{54BFEF81-041D-4313-BCB3-453C0B231470}"/>
              </a:ext>
            </a:extLst>
          </p:cNvPr>
          <p:cNvSpPr txBox="1"/>
          <p:nvPr/>
        </p:nvSpPr>
        <p:spPr>
          <a:xfrm>
            <a:off x="5455390" y="4676552"/>
            <a:ext cx="6093912" cy="830997"/>
          </a:xfrm>
          <a:prstGeom prst="rect">
            <a:avLst/>
          </a:prstGeom>
          <a:noFill/>
        </p:spPr>
        <p:txBody>
          <a:bodyPr wrap="square">
            <a:spAutoFit/>
          </a:bodyPr>
          <a:lstStyle/>
          <a:p>
            <a:pPr algn="r"/>
            <a:r>
              <a:rPr lang="en-GB" sz="2400" dirty="0">
                <a:solidFill>
                  <a:srgbClr val="5E94C2"/>
                </a:solidFill>
              </a:rPr>
              <a:t>“I am seated with Christ, looking down from the same vantage point He has.”</a:t>
            </a:r>
          </a:p>
        </p:txBody>
      </p:sp>
      <p:pic>
        <p:nvPicPr>
          <p:cNvPr id="10" name="Picture 9">
            <a:extLst>
              <a:ext uri="{FF2B5EF4-FFF2-40B4-BE49-F238E27FC236}">
                <a16:creationId xmlns:a16="http://schemas.microsoft.com/office/drawing/2014/main" id="{132EC40E-0DEA-4004-BCD3-58C3C0646C2E}"/>
              </a:ext>
            </a:extLst>
          </p:cNvPr>
          <p:cNvPicPr>
            <a:picLocks noChangeAspect="1"/>
          </p:cNvPicPr>
          <p:nvPr/>
        </p:nvPicPr>
        <p:blipFill rotWithShape="1">
          <a:blip r:embed="rId4"/>
          <a:srcRect l="14405" r="22307" b="-2"/>
          <a:stretch/>
        </p:blipFill>
        <p:spPr>
          <a:xfrm>
            <a:off x="642698" y="1906563"/>
            <a:ext cx="4051495" cy="3600986"/>
          </a:xfrm>
          <a:prstGeom prst="rect">
            <a:avLst/>
          </a:prstGeom>
        </p:spPr>
      </p:pic>
    </p:spTree>
    <p:extLst>
      <p:ext uri="{BB962C8B-B14F-4D97-AF65-F5344CB8AC3E}">
        <p14:creationId xmlns:p14="http://schemas.microsoft.com/office/powerpoint/2010/main" val="268415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83263" y="1785198"/>
            <a:ext cx="6097712" cy="2677656"/>
          </a:xfrm>
          <a:prstGeom prst="rect">
            <a:avLst/>
          </a:prstGeom>
          <a:noFill/>
        </p:spPr>
        <p:txBody>
          <a:bodyPr wrap="square">
            <a:spAutoFit/>
          </a:bodyPr>
          <a:lstStyle/>
          <a:p>
            <a:r>
              <a:rPr lang="en-GB" sz="2800" b="1" dirty="0"/>
              <a:t>Restored desire to obey:  </a:t>
            </a:r>
          </a:p>
          <a:p>
            <a:endParaRPr lang="en-GB" sz="2800" dirty="0"/>
          </a:p>
          <a:p>
            <a:r>
              <a:rPr lang="en-GB" sz="2800" dirty="0"/>
              <a:t>Serving God, not out of a sense of duty, but out of love. </a:t>
            </a:r>
          </a:p>
          <a:p>
            <a:endParaRPr lang="en-GB" sz="2800" dirty="0"/>
          </a:p>
          <a:p>
            <a:endParaRPr lang="en-GB" sz="2800" dirty="0"/>
          </a:p>
        </p:txBody>
      </p:sp>
      <p:sp>
        <p:nvSpPr>
          <p:cNvPr id="8" name="TextBox 7">
            <a:extLst>
              <a:ext uri="{FF2B5EF4-FFF2-40B4-BE49-F238E27FC236}">
                <a16:creationId xmlns:a16="http://schemas.microsoft.com/office/drawing/2014/main" id="{8FEBDDA0-986F-4264-85B2-4DE2BBBD3113}"/>
              </a:ext>
            </a:extLst>
          </p:cNvPr>
          <p:cNvSpPr txBox="1"/>
          <p:nvPr/>
        </p:nvSpPr>
        <p:spPr>
          <a:xfrm>
            <a:off x="687063" y="3741265"/>
            <a:ext cx="4799337" cy="1938992"/>
          </a:xfrm>
          <a:prstGeom prst="rect">
            <a:avLst/>
          </a:prstGeom>
          <a:noFill/>
        </p:spPr>
        <p:txBody>
          <a:bodyPr wrap="square">
            <a:spAutoFit/>
          </a:bodyPr>
          <a:lstStyle/>
          <a:p>
            <a:r>
              <a:rPr lang="en-GB" sz="2400" dirty="0">
                <a:solidFill>
                  <a:srgbClr val="5E94C2"/>
                </a:solidFill>
              </a:rPr>
              <a:t>“You did not receive the spirit of slavery to fall back into fear, but you have received the spirit of adoption as sons by whom we cry Abba father.”</a:t>
            </a:r>
          </a:p>
        </p:txBody>
      </p:sp>
      <p:pic>
        <p:nvPicPr>
          <p:cNvPr id="9" name="Picture 8">
            <a:extLst>
              <a:ext uri="{FF2B5EF4-FFF2-40B4-BE49-F238E27FC236}">
                <a16:creationId xmlns:a16="http://schemas.microsoft.com/office/drawing/2014/main" id="{83342728-85C4-4EC2-8D71-5883210D6972}"/>
              </a:ext>
            </a:extLst>
          </p:cNvPr>
          <p:cNvPicPr>
            <a:picLocks noChangeAspect="1"/>
          </p:cNvPicPr>
          <p:nvPr/>
        </p:nvPicPr>
        <p:blipFill rotWithShape="1">
          <a:blip r:embed="rId4"/>
          <a:srcRect t="3193" r="-1" b="6055"/>
          <a:stretch/>
        </p:blipFill>
        <p:spPr>
          <a:xfrm>
            <a:off x="6555873" y="1439607"/>
            <a:ext cx="5072440" cy="4603315"/>
          </a:xfrm>
          <a:prstGeom prst="rect">
            <a:avLst/>
          </a:prstGeom>
        </p:spPr>
      </p:pic>
    </p:spTree>
    <p:extLst>
      <p:ext uri="{BB962C8B-B14F-4D97-AF65-F5344CB8AC3E}">
        <p14:creationId xmlns:p14="http://schemas.microsoft.com/office/powerpoint/2010/main" val="291319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2123658"/>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002060"/>
                </a:solidFill>
              </a:rPr>
              <a:t>To summarize:</a:t>
            </a:r>
          </a:p>
        </p:txBody>
      </p:sp>
    </p:spTree>
    <p:extLst>
      <p:ext uri="{BB962C8B-B14F-4D97-AF65-F5344CB8AC3E}">
        <p14:creationId xmlns:p14="http://schemas.microsoft.com/office/powerpoint/2010/main" val="3532422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pic>
        <p:nvPicPr>
          <p:cNvPr id="9" name="Picture 8">
            <a:extLst>
              <a:ext uri="{FF2B5EF4-FFF2-40B4-BE49-F238E27FC236}">
                <a16:creationId xmlns:a16="http://schemas.microsoft.com/office/drawing/2014/main" id="{56DD7BBF-E8CB-4E9C-878E-CCFB60C33520}"/>
              </a:ext>
            </a:extLst>
          </p:cNvPr>
          <p:cNvPicPr>
            <a:picLocks noChangeAspect="1"/>
          </p:cNvPicPr>
          <p:nvPr/>
        </p:nvPicPr>
        <p:blipFill>
          <a:blip r:embed="rId4"/>
          <a:stretch>
            <a:fillRect/>
          </a:stretch>
        </p:blipFill>
        <p:spPr>
          <a:xfrm rot="1534471">
            <a:off x="3362733" y="1187119"/>
            <a:ext cx="4309357" cy="10760415"/>
          </a:xfrm>
          <a:prstGeom prst="rect">
            <a:avLst/>
          </a:prstGeom>
          <a:ln>
            <a:solidFill>
              <a:schemeClr val="tx1"/>
            </a:solidFill>
          </a:ln>
        </p:spPr>
      </p:pic>
    </p:spTree>
    <p:extLst>
      <p:ext uri="{BB962C8B-B14F-4D97-AF65-F5344CB8AC3E}">
        <p14:creationId xmlns:p14="http://schemas.microsoft.com/office/powerpoint/2010/main" val="3547870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107640" y="1411164"/>
            <a:ext cx="11705718" cy="830997"/>
          </a:xfrm>
          <a:prstGeom prst="rect">
            <a:avLst/>
          </a:prstGeom>
          <a:noFill/>
        </p:spPr>
        <p:txBody>
          <a:bodyPr wrap="square">
            <a:spAutoFit/>
          </a:bodyPr>
          <a:lstStyle/>
          <a:p>
            <a:pPr algn="r"/>
            <a:r>
              <a:rPr lang="en-GB" sz="2400" b="1" dirty="0"/>
              <a:t>What we give attention to</a:t>
            </a:r>
            <a:r>
              <a:rPr lang="en-GB" sz="2400" dirty="0"/>
              <a:t>:  Being open to God’s presence and paying attention to what He is saying….</a:t>
            </a:r>
          </a:p>
        </p:txBody>
      </p:sp>
      <p:sp>
        <p:nvSpPr>
          <p:cNvPr id="10" name="TextBox 9">
            <a:extLst>
              <a:ext uri="{FF2B5EF4-FFF2-40B4-BE49-F238E27FC236}">
                <a16:creationId xmlns:a16="http://schemas.microsoft.com/office/drawing/2014/main" id="{C744492F-FA87-45E6-8A4F-03E3C1D6C0D4}"/>
              </a:ext>
            </a:extLst>
          </p:cNvPr>
          <p:cNvSpPr txBox="1"/>
          <p:nvPr/>
        </p:nvSpPr>
        <p:spPr>
          <a:xfrm>
            <a:off x="107640" y="2318265"/>
            <a:ext cx="11705718" cy="830997"/>
          </a:xfrm>
          <a:prstGeom prst="rect">
            <a:avLst/>
          </a:prstGeom>
          <a:noFill/>
        </p:spPr>
        <p:txBody>
          <a:bodyPr wrap="square">
            <a:spAutoFit/>
          </a:bodyPr>
          <a:lstStyle/>
          <a:p>
            <a:pPr algn="r"/>
            <a:r>
              <a:rPr lang="en-GB" sz="2400" b="1" dirty="0">
                <a:solidFill>
                  <a:srgbClr val="5E94C2"/>
                </a:solidFill>
              </a:rPr>
              <a:t>The choices we make in what we do</a:t>
            </a:r>
            <a:r>
              <a:rPr lang="en-GB" sz="2400" dirty="0">
                <a:solidFill>
                  <a:srgbClr val="5E94C2"/>
                </a:solidFill>
              </a:rPr>
              <a:t>: Responding to what He is saying in loving obedience….</a:t>
            </a:r>
          </a:p>
        </p:txBody>
      </p:sp>
      <p:sp>
        <p:nvSpPr>
          <p:cNvPr id="11" name="TextBox 10">
            <a:extLst>
              <a:ext uri="{FF2B5EF4-FFF2-40B4-BE49-F238E27FC236}">
                <a16:creationId xmlns:a16="http://schemas.microsoft.com/office/drawing/2014/main" id="{9E4AB54D-625F-40E0-9F39-15AA4DDB1E02}"/>
              </a:ext>
            </a:extLst>
          </p:cNvPr>
          <p:cNvSpPr txBox="1"/>
          <p:nvPr/>
        </p:nvSpPr>
        <p:spPr>
          <a:xfrm>
            <a:off x="107640" y="3111477"/>
            <a:ext cx="11705718" cy="830997"/>
          </a:xfrm>
          <a:prstGeom prst="rect">
            <a:avLst/>
          </a:prstGeom>
          <a:noFill/>
        </p:spPr>
        <p:txBody>
          <a:bodyPr wrap="square">
            <a:spAutoFit/>
          </a:bodyPr>
          <a:lstStyle/>
          <a:p>
            <a:pPr algn="r"/>
            <a:r>
              <a:rPr lang="en-GB" sz="2400" b="1" dirty="0"/>
              <a:t>The character we are becoming</a:t>
            </a:r>
            <a:r>
              <a:rPr lang="en-GB" sz="2400" dirty="0"/>
              <a:t>:  Enabling God to change me from the inside out to become more like Christ</a:t>
            </a:r>
            <a:endParaRPr lang="en-GB" sz="2400" dirty="0">
              <a:solidFill>
                <a:srgbClr val="5E94C2"/>
              </a:solidFill>
            </a:endParaRPr>
          </a:p>
        </p:txBody>
      </p:sp>
      <p:pic>
        <p:nvPicPr>
          <p:cNvPr id="12" name="Picture 11">
            <a:extLst>
              <a:ext uri="{FF2B5EF4-FFF2-40B4-BE49-F238E27FC236}">
                <a16:creationId xmlns:a16="http://schemas.microsoft.com/office/drawing/2014/main" id="{F3C54DDB-4568-486C-A2C8-24A48191DAD9}"/>
              </a:ext>
            </a:extLst>
          </p:cNvPr>
          <p:cNvPicPr>
            <a:picLocks noChangeAspect="1"/>
          </p:cNvPicPr>
          <p:nvPr/>
        </p:nvPicPr>
        <p:blipFill>
          <a:blip r:embed="rId4"/>
          <a:stretch>
            <a:fillRect/>
          </a:stretch>
        </p:blipFill>
        <p:spPr>
          <a:xfrm>
            <a:off x="378642" y="3776941"/>
            <a:ext cx="3312785" cy="2592253"/>
          </a:xfrm>
          <a:prstGeom prst="rect">
            <a:avLst/>
          </a:prstGeom>
        </p:spPr>
      </p:pic>
      <p:pic>
        <p:nvPicPr>
          <p:cNvPr id="13" name="Picture 12">
            <a:extLst>
              <a:ext uri="{FF2B5EF4-FFF2-40B4-BE49-F238E27FC236}">
                <a16:creationId xmlns:a16="http://schemas.microsoft.com/office/drawing/2014/main" id="{533FE6EA-34AC-4967-8015-EFDF62FF0732}"/>
              </a:ext>
            </a:extLst>
          </p:cNvPr>
          <p:cNvPicPr>
            <a:picLocks noChangeAspect="1"/>
          </p:cNvPicPr>
          <p:nvPr/>
        </p:nvPicPr>
        <p:blipFill>
          <a:blip r:embed="rId5"/>
          <a:stretch>
            <a:fillRect/>
          </a:stretch>
        </p:blipFill>
        <p:spPr>
          <a:xfrm>
            <a:off x="4439608" y="3561610"/>
            <a:ext cx="3312784" cy="3022914"/>
          </a:xfrm>
          <a:prstGeom prst="rect">
            <a:avLst/>
          </a:prstGeom>
        </p:spPr>
      </p:pic>
      <p:pic>
        <p:nvPicPr>
          <p:cNvPr id="14" name="Picture 13">
            <a:extLst>
              <a:ext uri="{FF2B5EF4-FFF2-40B4-BE49-F238E27FC236}">
                <a16:creationId xmlns:a16="http://schemas.microsoft.com/office/drawing/2014/main" id="{8A70AA9D-3378-4040-A378-B97ACA3D2A49}"/>
              </a:ext>
            </a:extLst>
          </p:cNvPr>
          <p:cNvPicPr>
            <a:picLocks noChangeAspect="1"/>
          </p:cNvPicPr>
          <p:nvPr/>
        </p:nvPicPr>
        <p:blipFill>
          <a:blip r:embed="rId6"/>
          <a:stretch>
            <a:fillRect/>
          </a:stretch>
        </p:blipFill>
        <p:spPr>
          <a:xfrm>
            <a:off x="9095449" y="3874838"/>
            <a:ext cx="2317037" cy="2561993"/>
          </a:xfrm>
          <a:prstGeom prst="rect">
            <a:avLst/>
          </a:prstGeom>
        </p:spPr>
      </p:pic>
    </p:spTree>
    <p:extLst>
      <p:ext uri="{BB962C8B-B14F-4D97-AF65-F5344CB8AC3E}">
        <p14:creationId xmlns:p14="http://schemas.microsoft.com/office/powerpoint/2010/main" val="368807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4154984"/>
          </a:xfrm>
          <a:prstGeom prst="rect">
            <a:avLst/>
          </a:prstGeom>
          <a:noFill/>
        </p:spPr>
        <p:txBody>
          <a:bodyPr wrap="square">
            <a:spAutoFit/>
          </a:bodyPr>
          <a:lstStyle/>
          <a:p>
            <a:pPr algn="ctr"/>
            <a:r>
              <a:rPr lang="en-GB" sz="6600" b="1" dirty="0">
                <a:solidFill>
                  <a:srgbClr val="002060"/>
                </a:solidFill>
              </a:rPr>
              <a:t>What we pay attention to:   Why is paying attention to God at the heart of being a disciple?</a:t>
            </a:r>
          </a:p>
        </p:txBody>
      </p:sp>
    </p:spTree>
    <p:extLst>
      <p:ext uri="{BB962C8B-B14F-4D97-AF65-F5344CB8AC3E}">
        <p14:creationId xmlns:p14="http://schemas.microsoft.com/office/powerpoint/2010/main" val="336015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574082" y="1906563"/>
            <a:ext cx="5975220" cy="1569660"/>
          </a:xfrm>
          <a:prstGeom prst="rect">
            <a:avLst/>
          </a:prstGeom>
          <a:noFill/>
        </p:spPr>
        <p:txBody>
          <a:bodyPr wrap="square">
            <a:spAutoFit/>
          </a:bodyPr>
          <a:lstStyle/>
          <a:p>
            <a:pPr algn="r"/>
            <a:r>
              <a:rPr lang="en-GB" sz="2400" dirty="0"/>
              <a:t>“Humans do not live by bread alone, but by every word that comes from the mouth of God.”  (Matthew 4:4) </a:t>
            </a:r>
          </a:p>
          <a:p>
            <a:pPr algn="r"/>
            <a:endParaRPr lang="en-GB" sz="2400" dirty="0"/>
          </a:p>
        </p:txBody>
      </p:sp>
      <p:sp>
        <p:nvSpPr>
          <p:cNvPr id="9" name="TextBox 8">
            <a:extLst>
              <a:ext uri="{FF2B5EF4-FFF2-40B4-BE49-F238E27FC236}">
                <a16:creationId xmlns:a16="http://schemas.microsoft.com/office/drawing/2014/main" id="{41646388-80C3-447D-9D99-E45F512F437C}"/>
              </a:ext>
            </a:extLst>
          </p:cNvPr>
          <p:cNvSpPr txBox="1"/>
          <p:nvPr/>
        </p:nvSpPr>
        <p:spPr>
          <a:xfrm>
            <a:off x="5418625" y="3444536"/>
            <a:ext cx="6093912" cy="2677656"/>
          </a:xfrm>
          <a:prstGeom prst="rect">
            <a:avLst/>
          </a:prstGeom>
          <a:noFill/>
        </p:spPr>
        <p:txBody>
          <a:bodyPr wrap="square">
            <a:spAutoFit/>
          </a:bodyPr>
          <a:lstStyle/>
          <a:p>
            <a:pPr algn="r"/>
            <a:r>
              <a:rPr lang="en-GB" sz="2400" dirty="0">
                <a:solidFill>
                  <a:srgbClr val="5E94C2"/>
                </a:solidFill>
              </a:rPr>
              <a:t>“I tell you the truth, the Son can do nothing by himself; he can do only what he sees his Father doing, because whatever the Father does the Son also does.” </a:t>
            </a:r>
          </a:p>
          <a:p>
            <a:pPr algn="r"/>
            <a:r>
              <a:rPr lang="en-GB" sz="2400" dirty="0">
                <a:solidFill>
                  <a:srgbClr val="5E94C2"/>
                </a:solidFill>
              </a:rPr>
              <a:t> (John 5:19)</a:t>
            </a:r>
          </a:p>
          <a:p>
            <a:pPr algn="r"/>
            <a:endParaRPr lang="en-GB" sz="2400" dirty="0"/>
          </a:p>
          <a:p>
            <a:pPr algn="r"/>
            <a:r>
              <a:rPr lang="en-GB" sz="2400" dirty="0"/>
              <a:t> </a:t>
            </a:r>
            <a:endParaRPr lang="en-GB" sz="2400" dirty="0">
              <a:solidFill>
                <a:srgbClr val="002060"/>
              </a:solidFill>
            </a:endParaRPr>
          </a:p>
        </p:txBody>
      </p:sp>
      <p:sp>
        <p:nvSpPr>
          <p:cNvPr id="10" name="TextBox 9">
            <a:extLst>
              <a:ext uri="{FF2B5EF4-FFF2-40B4-BE49-F238E27FC236}">
                <a16:creationId xmlns:a16="http://schemas.microsoft.com/office/drawing/2014/main" id="{6E24E9FA-C363-4ABB-88B2-48023A794E4B}"/>
              </a:ext>
            </a:extLst>
          </p:cNvPr>
          <p:cNvSpPr txBox="1"/>
          <p:nvPr/>
        </p:nvSpPr>
        <p:spPr>
          <a:xfrm>
            <a:off x="5418625" y="5585699"/>
            <a:ext cx="6093912" cy="830997"/>
          </a:xfrm>
          <a:prstGeom prst="rect">
            <a:avLst/>
          </a:prstGeom>
          <a:noFill/>
        </p:spPr>
        <p:txBody>
          <a:bodyPr wrap="square">
            <a:spAutoFit/>
          </a:bodyPr>
          <a:lstStyle/>
          <a:p>
            <a:pPr algn="r"/>
            <a:r>
              <a:rPr lang="en-GB" sz="2400" dirty="0"/>
              <a:t>“We are what we hear from God.” </a:t>
            </a:r>
          </a:p>
          <a:p>
            <a:pPr algn="r"/>
            <a:r>
              <a:rPr lang="en-GB" sz="2400" dirty="0"/>
              <a:t>(Emil Brunner.) </a:t>
            </a:r>
            <a:r>
              <a:rPr lang="en-GB" sz="2400" dirty="0">
                <a:solidFill>
                  <a:srgbClr val="002060"/>
                </a:solidFill>
              </a:rPr>
              <a:t> </a:t>
            </a:r>
          </a:p>
        </p:txBody>
      </p:sp>
      <p:pic>
        <p:nvPicPr>
          <p:cNvPr id="11" name="Picture 10">
            <a:extLst>
              <a:ext uri="{FF2B5EF4-FFF2-40B4-BE49-F238E27FC236}">
                <a16:creationId xmlns:a16="http://schemas.microsoft.com/office/drawing/2014/main" id="{5487E489-3F9B-4C6E-963C-52D9BA62ADF3}"/>
              </a:ext>
            </a:extLst>
          </p:cNvPr>
          <p:cNvPicPr>
            <a:picLocks noChangeAspect="1"/>
          </p:cNvPicPr>
          <p:nvPr/>
        </p:nvPicPr>
        <p:blipFill rotWithShape="1">
          <a:blip r:embed="rId4">
            <a:alphaModFix amt="50000"/>
          </a:blip>
          <a:srcRect l="19745" r="17366" b="-1"/>
          <a:stretch/>
        </p:blipFill>
        <p:spPr>
          <a:xfrm>
            <a:off x="-714140" y="15541"/>
            <a:ext cx="6096000" cy="6857990"/>
          </a:xfrm>
          <a:prstGeom prst="rect">
            <a:avLst/>
          </a:prstGeom>
        </p:spPr>
      </p:pic>
    </p:spTree>
    <p:extLst>
      <p:ext uri="{BB962C8B-B14F-4D97-AF65-F5344CB8AC3E}">
        <p14:creationId xmlns:p14="http://schemas.microsoft.com/office/powerpoint/2010/main" val="1911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471813" y="1811945"/>
            <a:ext cx="11248374" cy="2123658"/>
          </a:xfrm>
          <a:prstGeom prst="rect">
            <a:avLst/>
          </a:prstGeom>
          <a:noFill/>
        </p:spPr>
        <p:txBody>
          <a:bodyPr wrap="square">
            <a:spAutoFit/>
          </a:bodyPr>
          <a:lstStyle/>
          <a:p>
            <a:pPr algn="ctr"/>
            <a:r>
              <a:rPr lang="en-GB" sz="6600" b="1" dirty="0">
                <a:solidFill>
                  <a:srgbClr val="002060"/>
                </a:solidFill>
              </a:rPr>
              <a:t>How does Jesus’ first “sermon” describe this?</a:t>
            </a:r>
          </a:p>
        </p:txBody>
      </p:sp>
    </p:spTree>
    <p:extLst>
      <p:ext uri="{BB962C8B-B14F-4D97-AF65-F5344CB8AC3E}">
        <p14:creationId xmlns:p14="http://schemas.microsoft.com/office/powerpoint/2010/main" val="4154417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CE6489-3C8A-4989-9A29-66812C0BE86F}"/>
              </a:ext>
            </a:extLst>
          </p:cNvPr>
          <p:cNvPicPr>
            <a:picLocks noChangeAspect="1"/>
          </p:cNvPicPr>
          <p:nvPr/>
        </p:nvPicPr>
        <p:blipFill rotWithShape="1">
          <a:blip r:embed="rId3"/>
          <a:srcRect l="5225" r="3516" b="3850"/>
          <a:stretch/>
        </p:blipFill>
        <p:spPr>
          <a:xfrm>
            <a:off x="0" y="0"/>
            <a:ext cx="12320588" cy="8949687"/>
          </a:xfrm>
          <a:prstGeom prst="rect">
            <a:avLst/>
          </a:prstGeom>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5881565" y="357231"/>
            <a:ext cx="6097712" cy="1569660"/>
          </a:xfrm>
          <a:prstGeom prst="rect">
            <a:avLst/>
          </a:prstGeom>
          <a:noFill/>
        </p:spPr>
        <p:txBody>
          <a:bodyPr wrap="square">
            <a:spAutoFit/>
          </a:bodyPr>
          <a:lstStyle/>
          <a:p>
            <a:pPr algn="r"/>
            <a:r>
              <a:rPr lang="en-GB" sz="3200" dirty="0"/>
              <a:t>“The kingdom of God has come near. Repent and believe the good news!”</a:t>
            </a:r>
          </a:p>
        </p:txBody>
      </p:sp>
    </p:spTree>
    <p:extLst>
      <p:ext uri="{BB962C8B-B14F-4D97-AF65-F5344CB8AC3E}">
        <p14:creationId xmlns:p14="http://schemas.microsoft.com/office/powerpoint/2010/main" val="4006355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BEING WITH GOD</a:t>
            </a:r>
          </a:p>
        </p:txBody>
      </p:sp>
      <p:pic>
        <p:nvPicPr>
          <p:cNvPr id="7" name="Picture 6" descr="A close up of a sign&#10;&#10;Description automatically generated">
            <a:extLst>
              <a:ext uri="{FF2B5EF4-FFF2-40B4-BE49-F238E27FC236}">
                <a16:creationId xmlns:a16="http://schemas.microsoft.com/office/drawing/2014/main" id="{07B950DC-707B-41CA-BEFD-7CC43370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40" y="124601"/>
            <a:ext cx="1143646" cy="1143646"/>
          </a:xfrm>
          <a:prstGeom prst="rect">
            <a:avLst/>
          </a:prstGeom>
        </p:spPr>
      </p:pic>
      <p:sp>
        <p:nvSpPr>
          <p:cNvPr id="6" name="TextBox 5">
            <a:extLst>
              <a:ext uri="{FF2B5EF4-FFF2-40B4-BE49-F238E27FC236}">
                <a16:creationId xmlns:a16="http://schemas.microsoft.com/office/drawing/2014/main" id="{0397B23C-9C5B-44E0-A472-297D10D335F8}"/>
              </a:ext>
            </a:extLst>
          </p:cNvPr>
          <p:cNvSpPr txBox="1"/>
          <p:nvPr/>
        </p:nvSpPr>
        <p:spPr>
          <a:xfrm>
            <a:off x="6726477" y="2015062"/>
            <a:ext cx="5046666" cy="1938992"/>
          </a:xfrm>
          <a:prstGeom prst="rect">
            <a:avLst/>
          </a:prstGeom>
          <a:noFill/>
        </p:spPr>
        <p:txBody>
          <a:bodyPr wrap="square">
            <a:spAutoFit/>
          </a:bodyPr>
          <a:lstStyle/>
          <a:p>
            <a:pPr lvl="0">
              <a:defRPr/>
            </a:pPr>
            <a:r>
              <a:rPr lang="en-GB" sz="2400" b="1" dirty="0"/>
              <a:t>This was a particular moment to pay attention.  </a:t>
            </a:r>
            <a:r>
              <a:rPr lang="en-GB" sz="2400" dirty="0"/>
              <a:t>This was not just “ordinary”, minute by minute time (</a:t>
            </a:r>
            <a:r>
              <a:rPr lang="en-GB" sz="2400" dirty="0" err="1"/>
              <a:t>chronos</a:t>
            </a:r>
            <a:r>
              <a:rPr lang="en-GB" sz="2400" dirty="0"/>
              <a:t>)</a:t>
            </a:r>
          </a:p>
          <a:p>
            <a:pPr lvl="0">
              <a:defRPr/>
            </a:pPr>
            <a:endParaRPr lang="en-GB" sz="2400" b="1" dirty="0"/>
          </a:p>
        </p:txBody>
      </p:sp>
      <p:sp>
        <p:nvSpPr>
          <p:cNvPr id="2" name="Rectangle 1">
            <a:extLst>
              <a:ext uri="{FF2B5EF4-FFF2-40B4-BE49-F238E27FC236}">
                <a16:creationId xmlns:a16="http://schemas.microsoft.com/office/drawing/2014/main" id="{8B7B48F9-0583-F345-9BAF-B037C97B1B3B}"/>
              </a:ext>
            </a:extLst>
          </p:cNvPr>
          <p:cNvSpPr/>
          <p:nvPr/>
        </p:nvSpPr>
        <p:spPr>
          <a:xfrm>
            <a:off x="6726477" y="3816934"/>
            <a:ext cx="5046666" cy="1938992"/>
          </a:xfrm>
          <a:prstGeom prst="rect">
            <a:avLst/>
          </a:prstGeom>
        </p:spPr>
        <p:txBody>
          <a:bodyPr wrap="square">
            <a:spAutoFit/>
          </a:bodyPr>
          <a:lstStyle/>
          <a:p>
            <a:pPr lvl="0">
              <a:defRPr/>
            </a:pPr>
            <a:r>
              <a:rPr lang="en-GB" sz="2400" b="1" dirty="0">
                <a:solidFill>
                  <a:srgbClr val="5E94C2"/>
                </a:solidFill>
              </a:rPr>
              <a:t>The word for time (Kairos) is a specific time of opportunity.  </a:t>
            </a:r>
            <a:r>
              <a:rPr lang="en-GB" sz="2400" dirty="0">
                <a:solidFill>
                  <a:srgbClr val="5E94C2"/>
                </a:solidFill>
              </a:rPr>
              <a:t>He told them that this moment was a time when, “The kingdom of God has come near.” </a:t>
            </a:r>
          </a:p>
        </p:txBody>
      </p:sp>
      <p:pic>
        <p:nvPicPr>
          <p:cNvPr id="9" name="Picture 8">
            <a:extLst>
              <a:ext uri="{FF2B5EF4-FFF2-40B4-BE49-F238E27FC236}">
                <a16:creationId xmlns:a16="http://schemas.microsoft.com/office/drawing/2014/main" id="{58143C6B-F874-442C-A3EC-87F42B38E480}"/>
              </a:ext>
            </a:extLst>
          </p:cNvPr>
          <p:cNvPicPr>
            <a:picLocks noChangeAspect="1"/>
          </p:cNvPicPr>
          <p:nvPr/>
        </p:nvPicPr>
        <p:blipFill>
          <a:blip r:embed="rId4"/>
          <a:stretch>
            <a:fillRect/>
          </a:stretch>
        </p:blipFill>
        <p:spPr>
          <a:xfrm>
            <a:off x="226482" y="2365687"/>
            <a:ext cx="6275667" cy="2902494"/>
          </a:xfrm>
          <a:prstGeom prst="rect">
            <a:avLst/>
          </a:prstGeom>
        </p:spPr>
      </p:pic>
    </p:spTree>
    <p:extLst>
      <p:ext uri="{BB962C8B-B14F-4D97-AF65-F5344CB8AC3E}">
        <p14:creationId xmlns:p14="http://schemas.microsoft.com/office/powerpoint/2010/main" val="263607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thways WofD Theme">
  <a:themeElements>
    <a:clrScheme name="Pathways Color Pallette">
      <a:dk1>
        <a:srgbClr val="143F72"/>
      </a:dk1>
      <a:lt1>
        <a:srgbClr val="143F72"/>
      </a:lt1>
      <a:dk2>
        <a:srgbClr val="000000"/>
      </a:dk2>
      <a:lt2>
        <a:srgbClr val="FFFFFF"/>
      </a:lt2>
      <a:accent1>
        <a:srgbClr val="969ACC"/>
      </a:accent1>
      <a:accent2>
        <a:srgbClr val="69A1D7"/>
      </a:accent2>
      <a:accent3>
        <a:srgbClr val="143F72"/>
      </a:accent3>
      <a:accent4>
        <a:srgbClr val="96C353"/>
      </a:accent4>
      <a:accent5>
        <a:srgbClr val="FAB930"/>
      </a:accent5>
      <a:accent6>
        <a:srgbClr val="E24B8A"/>
      </a:accent6>
      <a:hlink>
        <a:srgbClr val="000000"/>
      </a:hlink>
      <a:folHlink>
        <a:srgbClr val="954F72"/>
      </a:folHlink>
    </a:clrScheme>
    <a:fontScheme name="Pathway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WofD Theme" id="{B72DFA9A-61D7-4D0B-87E4-41E3F95AEFBA}" vid="{5C28F728-4D23-4CDC-90EA-461FD2DA0AEE}"/>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TotalTime>
  <Words>3870</Words>
  <Application>Microsoft Office PowerPoint</Application>
  <PresentationFormat>Widescreen</PresentationFormat>
  <Paragraphs>214</Paragraphs>
  <Slides>34</Slides>
  <Notes>34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34</vt:i4>
      </vt:variant>
    </vt:vector>
  </HeadingPairs>
  <TitlesOfParts>
    <vt:vector size="42" baseType="lpstr">
      <vt:lpstr>Arial</vt:lpstr>
      <vt:lpstr>Calibri</vt:lpstr>
      <vt:lpstr>Lato</vt:lpstr>
      <vt:lpstr>Lato Black</vt:lpstr>
      <vt:lpstr>Symbol</vt:lpstr>
      <vt:lpstr>Custom Design</vt:lpstr>
      <vt:lpstr>Pathways WofD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Frearson</dc:creator>
  <cp:lastModifiedBy>Guy Donegan-Cross</cp:lastModifiedBy>
  <cp:revision>85</cp:revision>
  <dcterms:created xsi:type="dcterms:W3CDTF">2020-06-24T10:38:54Z</dcterms:created>
  <dcterms:modified xsi:type="dcterms:W3CDTF">2021-10-18T16:40:06Z</dcterms:modified>
</cp:coreProperties>
</file>